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63" r:id="rId3"/>
    <p:sldId id="257" r:id="rId4"/>
    <p:sldId id="264" r:id="rId5"/>
    <p:sldId id="274" r:id="rId6"/>
    <p:sldId id="265" r:id="rId7"/>
    <p:sldId id="281" r:id="rId8"/>
    <p:sldId id="266" r:id="rId9"/>
    <p:sldId id="267" r:id="rId10"/>
    <p:sldId id="268" r:id="rId11"/>
    <p:sldId id="269" r:id="rId12"/>
    <p:sldId id="270" r:id="rId13"/>
    <p:sldId id="271" r:id="rId14"/>
    <p:sldId id="272" r:id="rId15"/>
    <p:sldId id="273" r:id="rId16"/>
    <p:sldId id="282" r:id="rId17"/>
    <p:sldId id="280" r:id="rId18"/>
    <p:sldId id="283" r:id="rId19"/>
    <p:sldId id="284" r:id="rId20"/>
    <p:sldId id="275" r:id="rId21"/>
    <p:sldId id="276" r:id="rId22"/>
    <p:sldId id="277" r:id="rId23"/>
    <p:sldId id="278" r:id="rId24"/>
    <p:sldId id="279" r:id="rId25"/>
    <p:sldId id="285" r:id="rId26"/>
    <p:sldId id="286" r:id="rId27"/>
    <p:sldId id="289" r:id="rId28"/>
    <p:sldId id="287" r:id="rId29"/>
    <p:sldId id="288" r:id="rId30"/>
    <p:sldId id="290" r:id="rId31"/>
    <p:sldId id="291" r:id="rId32"/>
    <p:sldId id="292" r:id="rId33"/>
    <p:sldId id="293" r:id="rId34"/>
    <p:sldId id="294" r:id="rId35"/>
    <p:sldId id="295" r:id="rId36"/>
    <p:sldId id="296" r:id="rId37"/>
    <p:sldId id="29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6"/>
    <p:restoredTop sz="88988"/>
  </p:normalViewPr>
  <p:slideViewPr>
    <p:cSldViewPr snapToGrid="0" snapToObjects="1">
      <p:cViewPr>
        <p:scale>
          <a:sx n="90" d="100"/>
          <a:sy n="90" d="100"/>
        </p:scale>
        <p:origin x="952" y="10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CBB6F-307B-9F41-A174-66611C4AC200}" type="datetimeFigureOut">
              <a:rPr lang="en-US" smtClean="0"/>
              <a:t>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F3508-59F0-7748-874C-A424B4C1521C}" type="slidenum">
              <a:rPr lang="en-US" smtClean="0"/>
              <a:t>‹#›</a:t>
            </a:fld>
            <a:endParaRPr lang="en-US"/>
          </a:p>
        </p:txBody>
      </p:sp>
    </p:spTree>
    <p:extLst>
      <p:ext uri="{BB962C8B-B14F-4D97-AF65-F5344CB8AC3E}">
        <p14:creationId xmlns:p14="http://schemas.microsoft.com/office/powerpoint/2010/main" val="3953136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a:t>
            </a:fld>
            <a:endParaRPr lang="en-US"/>
          </a:p>
        </p:txBody>
      </p:sp>
    </p:spTree>
    <p:extLst>
      <p:ext uri="{BB962C8B-B14F-4D97-AF65-F5344CB8AC3E}">
        <p14:creationId xmlns:p14="http://schemas.microsoft.com/office/powerpoint/2010/main" val="947005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11</a:t>
            </a:fld>
            <a:endParaRPr lang="en-US"/>
          </a:p>
        </p:txBody>
      </p:sp>
    </p:spTree>
    <p:extLst>
      <p:ext uri="{BB962C8B-B14F-4D97-AF65-F5344CB8AC3E}">
        <p14:creationId xmlns:p14="http://schemas.microsoft.com/office/powerpoint/2010/main" val="2288138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12</a:t>
            </a:fld>
            <a:endParaRPr lang="en-US"/>
          </a:p>
        </p:txBody>
      </p:sp>
    </p:spTree>
    <p:extLst>
      <p:ext uri="{BB962C8B-B14F-4D97-AF65-F5344CB8AC3E}">
        <p14:creationId xmlns:p14="http://schemas.microsoft.com/office/powerpoint/2010/main" val="3982689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13</a:t>
            </a:fld>
            <a:endParaRPr lang="en-US"/>
          </a:p>
        </p:txBody>
      </p:sp>
    </p:spTree>
    <p:extLst>
      <p:ext uri="{BB962C8B-B14F-4D97-AF65-F5344CB8AC3E}">
        <p14:creationId xmlns:p14="http://schemas.microsoft.com/office/powerpoint/2010/main" val="56230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14</a:t>
            </a:fld>
            <a:endParaRPr lang="en-US"/>
          </a:p>
        </p:txBody>
      </p:sp>
    </p:spTree>
    <p:extLst>
      <p:ext uri="{BB962C8B-B14F-4D97-AF65-F5344CB8AC3E}">
        <p14:creationId xmlns:p14="http://schemas.microsoft.com/office/powerpoint/2010/main" val="920956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15</a:t>
            </a:fld>
            <a:endParaRPr lang="en-US"/>
          </a:p>
        </p:txBody>
      </p:sp>
    </p:spTree>
    <p:extLst>
      <p:ext uri="{BB962C8B-B14F-4D97-AF65-F5344CB8AC3E}">
        <p14:creationId xmlns:p14="http://schemas.microsoft.com/office/powerpoint/2010/main" val="3602611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2F3508-59F0-7748-874C-A424B4C152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748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17</a:t>
            </a:fld>
            <a:endParaRPr lang="en-US"/>
          </a:p>
        </p:txBody>
      </p:sp>
    </p:spTree>
    <p:extLst>
      <p:ext uri="{BB962C8B-B14F-4D97-AF65-F5344CB8AC3E}">
        <p14:creationId xmlns:p14="http://schemas.microsoft.com/office/powerpoint/2010/main" val="221234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18</a:t>
            </a:fld>
            <a:endParaRPr lang="en-US"/>
          </a:p>
        </p:txBody>
      </p:sp>
    </p:spTree>
    <p:extLst>
      <p:ext uri="{BB962C8B-B14F-4D97-AF65-F5344CB8AC3E}">
        <p14:creationId xmlns:p14="http://schemas.microsoft.com/office/powerpoint/2010/main" val="3826035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19</a:t>
            </a:fld>
            <a:endParaRPr lang="en-US"/>
          </a:p>
        </p:txBody>
      </p:sp>
    </p:spTree>
    <p:extLst>
      <p:ext uri="{BB962C8B-B14F-4D97-AF65-F5344CB8AC3E}">
        <p14:creationId xmlns:p14="http://schemas.microsoft.com/office/powerpoint/2010/main" val="2402101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2F3508-59F0-7748-874C-A424B4C152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36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a:t>
            </a:fld>
            <a:endParaRPr lang="en-US"/>
          </a:p>
        </p:txBody>
      </p:sp>
    </p:spTree>
    <p:extLst>
      <p:ext uri="{BB962C8B-B14F-4D97-AF65-F5344CB8AC3E}">
        <p14:creationId xmlns:p14="http://schemas.microsoft.com/office/powerpoint/2010/main" val="1315697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21</a:t>
            </a:fld>
            <a:endParaRPr lang="en-US"/>
          </a:p>
        </p:txBody>
      </p:sp>
    </p:spTree>
    <p:extLst>
      <p:ext uri="{BB962C8B-B14F-4D97-AF65-F5344CB8AC3E}">
        <p14:creationId xmlns:p14="http://schemas.microsoft.com/office/powerpoint/2010/main" val="3500096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22</a:t>
            </a:fld>
            <a:endParaRPr lang="en-US"/>
          </a:p>
        </p:txBody>
      </p:sp>
    </p:spTree>
    <p:extLst>
      <p:ext uri="{BB962C8B-B14F-4D97-AF65-F5344CB8AC3E}">
        <p14:creationId xmlns:p14="http://schemas.microsoft.com/office/powerpoint/2010/main" val="657144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23</a:t>
            </a:fld>
            <a:endParaRPr lang="en-US"/>
          </a:p>
        </p:txBody>
      </p:sp>
    </p:spTree>
    <p:extLst>
      <p:ext uri="{BB962C8B-B14F-4D97-AF65-F5344CB8AC3E}">
        <p14:creationId xmlns:p14="http://schemas.microsoft.com/office/powerpoint/2010/main" val="906141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24</a:t>
            </a:fld>
            <a:endParaRPr lang="en-US"/>
          </a:p>
        </p:txBody>
      </p:sp>
    </p:spTree>
    <p:extLst>
      <p:ext uri="{BB962C8B-B14F-4D97-AF65-F5344CB8AC3E}">
        <p14:creationId xmlns:p14="http://schemas.microsoft.com/office/powerpoint/2010/main" val="2012172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2F3508-59F0-7748-874C-A424B4C152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428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26</a:t>
            </a:fld>
            <a:endParaRPr lang="en-US"/>
          </a:p>
        </p:txBody>
      </p:sp>
    </p:spTree>
    <p:extLst>
      <p:ext uri="{BB962C8B-B14F-4D97-AF65-F5344CB8AC3E}">
        <p14:creationId xmlns:p14="http://schemas.microsoft.com/office/powerpoint/2010/main" val="327990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27</a:t>
            </a:fld>
            <a:endParaRPr lang="en-US"/>
          </a:p>
        </p:txBody>
      </p:sp>
    </p:spTree>
    <p:extLst>
      <p:ext uri="{BB962C8B-B14F-4D97-AF65-F5344CB8AC3E}">
        <p14:creationId xmlns:p14="http://schemas.microsoft.com/office/powerpoint/2010/main" val="711854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28</a:t>
            </a:fld>
            <a:endParaRPr lang="en-US"/>
          </a:p>
        </p:txBody>
      </p:sp>
    </p:spTree>
    <p:extLst>
      <p:ext uri="{BB962C8B-B14F-4D97-AF65-F5344CB8AC3E}">
        <p14:creationId xmlns:p14="http://schemas.microsoft.com/office/powerpoint/2010/main" val="1335297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29</a:t>
            </a:fld>
            <a:endParaRPr lang="en-US"/>
          </a:p>
        </p:txBody>
      </p:sp>
    </p:spTree>
    <p:extLst>
      <p:ext uri="{BB962C8B-B14F-4D97-AF65-F5344CB8AC3E}">
        <p14:creationId xmlns:p14="http://schemas.microsoft.com/office/powerpoint/2010/main" val="3489614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30</a:t>
            </a:fld>
            <a:endParaRPr lang="en-US"/>
          </a:p>
        </p:txBody>
      </p:sp>
    </p:spTree>
    <p:extLst>
      <p:ext uri="{BB962C8B-B14F-4D97-AF65-F5344CB8AC3E}">
        <p14:creationId xmlns:p14="http://schemas.microsoft.com/office/powerpoint/2010/main" val="2375681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4</a:t>
            </a:fld>
            <a:endParaRPr lang="en-US"/>
          </a:p>
        </p:txBody>
      </p:sp>
    </p:spTree>
    <p:extLst>
      <p:ext uri="{BB962C8B-B14F-4D97-AF65-F5344CB8AC3E}">
        <p14:creationId xmlns:p14="http://schemas.microsoft.com/office/powerpoint/2010/main" val="202644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31</a:t>
            </a:fld>
            <a:endParaRPr lang="en-US"/>
          </a:p>
        </p:txBody>
      </p:sp>
    </p:spTree>
    <p:extLst>
      <p:ext uri="{BB962C8B-B14F-4D97-AF65-F5344CB8AC3E}">
        <p14:creationId xmlns:p14="http://schemas.microsoft.com/office/powerpoint/2010/main" val="4054270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jakevdp.github.io</a:t>
            </a:r>
            <a:r>
              <a:rPr lang="en-US" dirty="0"/>
              <a:t>/</a:t>
            </a:r>
            <a:r>
              <a:rPr lang="en-US" dirty="0" err="1"/>
              <a:t>PythonDataScienceHandbook</a:t>
            </a:r>
            <a:r>
              <a:rPr lang="en-US" dirty="0"/>
              <a:t>/05.12-gaussian-mixtures.html</a:t>
            </a:r>
          </a:p>
        </p:txBody>
      </p:sp>
      <p:sp>
        <p:nvSpPr>
          <p:cNvPr id="4" name="Slide Number Placeholder 3"/>
          <p:cNvSpPr>
            <a:spLocks noGrp="1"/>
          </p:cNvSpPr>
          <p:nvPr>
            <p:ph type="sldNum" sz="quarter" idx="5"/>
          </p:nvPr>
        </p:nvSpPr>
        <p:spPr/>
        <p:txBody>
          <a:bodyPr/>
          <a:lstStyle/>
          <a:p>
            <a:fld id="{142F3508-59F0-7748-874C-A424B4C1521C}" type="slidenum">
              <a:rPr lang="en-US" smtClean="0"/>
              <a:t>32</a:t>
            </a:fld>
            <a:endParaRPr lang="en-US"/>
          </a:p>
        </p:txBody>
      </p:sp>
    </p:spTree>
    <p:extLst>
      <p:ext uri="{BB962C8B-B14F-4D97-AF65-F5344CB8AC3E}">
        <p14:creationId xmlns:p14="http://schemas.microsoft.com/office/powerpoint/2010/main" val="3679453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33</a:t>
            </a:fld>
            <a:endParaRPr lang="en-US"/>
          </a:p>
        </p:txBody>
      </p:sp>
    </p:spTree>
    <p:extLst>
      <p:ext uri="{BB962C8B-B14F-4D97-AF65-F5344CB8AC3E}">
        <p14:creationId xmlns:p14="http://schemas.microsoft.com/office/powerpoint/2010/main" val="3156496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34</a:t>
            </a:fld>
            <a:endParaRPr lang="en-US"/>
          </a:p>
        </p:txBody>
      </p:sp>
    </p:spTree>
    <p:extLst>
      <p:ext uri="{BB962C8B-B14F-4D97-AF65-F5344CB8AC3E}">
        <p14:creationId xmlns:p14="http://schemas.microsoft.com/office/powerpoint/2010/main" val="1243107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35</a:t>
            </a:fld>
            <a:endParaRPr lang="en-US"/>
          </a:p>
        </p:txBody>
      </p:sp>
    </p:spTree>
    <p:extLst>
      <p:ext uri="{BB962C8B-B14F-4D97-AF65-F5344CB8AC3E}">
        <p14:creationId xmlns:p14="http://schemas.microsoft.com/office/powerpoint/2010/main" val="3598686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36</a:t>
            </a:fld>
            <a:endParaRPr lang="en-US"/>
          </a:p>
        </p:txBody>
      </p:sp>
    </p:spTree>
    <p:extLst>
      <p:ext uri="{BB962C8B-B14F-4D97-AF65-F5344CB8AC3E}">
        <p14:creationId xmlns:p14="http://schemas.microsoft.com/office/powerpoint/2010/main" val="1469463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37</a:t>
            </a:fld>
            <a:endParaRPr lang="en-US"/>
          </a:p>
        </p:txBody>
      </p:sp>
    </p:spTree>
    <p:extLst>
      <p:ext uri="{BB962C8B-B14F-4D97-AF65-F5344CB8AC3E}">
        <p14:creationId xmlns:p14="http://schemas.microsoft.com/office/powerpoint/2010/main" val="481038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2F3508-59F0-7748-874C-A424B4C152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38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6</a:t>
            </a:fld>
            <a:endParaRPr lang="en-US"/>
          </a:p>
        </p:txBody>
      </p:sp>
    </p:spTree>
    <p:extLst>
      <p:ext uri="{BB962C8B-B14F-4D97-AF65-F5344CB8AC3E}">
        <p14:creationId xmlns:p14="http://schemas.microsoft.com/office/powerpoint/2010/main" val="358020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2F3508-59F0-7748-874C-A424B4C152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309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8</a:t>
            </a:fld>
            <a:endParaRPr lang="en-US"/>
          </a:p>
        </p:txBody>
      </p:sp>
    </p:spTree>
    <p:extLst>
      <p:ext uri="{BB962C8B-B14F-4D97-AF65-F5344CB8AC3E}">
        <p14:creationId xmlns:p14="http://schemas.microsoft.com/office/powerpoint/2010/main" val="1814143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9</a:t>
            </a:fld>
            <a:endParaRPr lang="en-US"/>
          </a:p>
        </p:txBody>
      </p:sp>
    </p:spTree>
    <p:extLst>
      <p:ext uri="{BB962C8B-B14F-4D97-AF65-F5344CB8AC3E}">
        <p14:creationId xmlns:p14="http://schemas.microsoft.com/office/powerpoint/2010/main" val="2641915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10</a:t>
            </a:fld>
            <a:endParaRPr lang="en-US"/>
          </a:p>
        </p:txBody>
      </p:sp>
    </p:spTree>
    <p:extLst>
      <p:ext uri="{BB962C8B-B14F-4D97-AF65-F5344CB8AC3E}">
        <p14:creationId xmlns:p14="http://schemas.microsoft.com/office/powerpoint/2010/main" val="211154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74F7C-8FC7-B949-8BB5-F3EC121358BE}"/>
              </a:ext>
            </a:extLst>
          </p:cNvPr>
          <p:cNvSpPr>
            <a:spLocks noGrp="1"/>
          </p:cNvSpPr>
          <p:nvPr>
            <p:ph type="ctrTitle"/>
          </p:nvPr>
        </p:nvSpPr>
        <p:spPr>
          <a:xfrm>
            <a:off x="1524000" y="1122363"/>
            <a:ext cx="9144000" cy="2387600"/>
          </a:xfrm>
        </p:spPr>
        <p:txBody>
          <a:bodyPr anchor="b"/>
          <a:lstStyle>
            <a:lvl1pPr algn="ctr">
              <a:defRPr sz="6000">
                <a:solidFill>
                  <a:srgbClr val="7030A0"/>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C7CA965E-4B23-6E4A-9396-473AA2105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D89A562-A1CF-D741-8262-F6E6A11D6E7A}"/>
              </a:ext>
            </a:extLst>
          </p:cNvPr>
          <p:cNvSpPr>
            <a:spLocks noGrp="1"/>
          </p:cNvSpPr>
          <p:nvPr>
            <p:ph type="dt" sz="half" idx="10"/>
          </p:nvPr>
        </p:nvSpPr>
        <p:spPr/>
        <p:txBody>
          <a:bodyPr/>
          <a:lstStyle/>
          <a:p>
            <a:fld id="{80B7369B-24E0-9F49-81CD-E51CA4A0737D}" type="datetimeFigureOut">
              <a:rPr lang="en-US" smtClean="0"/>
              <a:t>1/16/21</a:t>
            </a:fld>
            <a:endParaRPr lang="en-US"/>
          </a:p>
        </p:txBody>
      </p:sp>
      <p:sp>
        <p:nvSpPr>
          <p:cNvPr id="5" name="Footer Placeholder 4">
            <a:extLst>
              <a:ext uri="{FF2B5EF4-FFF2-40B4-BE49-F238E27FC236}">
                <a16:creationId xmlns:a16="http://schemas.microsoft.com/office/drawing/2014/main" id="{43A9405B-B9E2-0240-9F21-7EDB0F9BF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DB406-4EA2-714A-B1E3-3CC952B81BE0}"/>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125300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4AE32-7986-FA48-8EEA-87A6AAE251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4088CC5-9379-E740-A46A-64A1FF692D0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622911-CA65-C247-95CB-819623A904EA}"/>
              </a:ext>
            </a:extLst>
          </p:cNvPr>
          <p:cNvSpPr>
            <a:spLocks noGrp="1"/>
          </p:cNvSpPr>
          <p:nvPr>
            <p:ph type="dt" sz="half" idx="10"/>
          </p:nvPr>
        </p:nvSpPr>
        <p:spPr/>
        <p:txBody>
          <a:bodyPr/>
          <a:lstStyle/>
          <a:p>
            <a:fld id="{80B7369B-24E0-9F49-81CD-E51CA4A0737D}" type="datetimeFigureOut">
              <a:rPr lang="en-US" smtClean="0"/>
              <a:t>1/16/21</a:t>
            </a:fld>
            <a:endParaRPr lang="en-US"/>
          </a:p>
        </p:txBody>
      </p:sp>
      <p:sp>
        <p:nvSpPr>
          <p:cNvPr id="5" name="Footer Placeholder 4">
            <a:extLst>
              <a:ext uri="{FF2B5EF4-FFF2-40B4-BE49-F238E27FC236}">
                <a16:creationId xmlns:a16="http://schemas.microsoft.com/office/drawing/2014/main" id="{3467BD8D-2951-F74A-B48D-02D996FE3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1A0F7A-0AD7-B647-A152-38840AE738CF}"/>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309839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65D03-6CBD-9E40-AB29-8667A0141A9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7C473B-B1EC-6F41-B861-A762CB6541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7CCF81-2A79-6B4B-9B4C-E9FD88C1E11F}"/>
              </a:ext>
            </a:extLst>
          </p:cNvPr>
          <p:cNvSpPr>
            <a:spLocks noGrp="1"/>
          </p:cNvSpPr>
          <p:nvPr>
            <p:ph type="dt" sz="half" idx="10"/>
          </p:nvPr>
        </p:nvSpPr>
        <p:spPr/>
        <p:txBody>
          <a:bodyPr/>
          <a:lstStyle/>
          <a:p>
            <a:fld id="{80B7369B-24E0-9F49-81CD-E51CA4A0737D}" type="datetimeFigureOut">
              <a:rPr lang="en-US" smtClean="0"/>
              <a:t>1/16/21</a:t>
            </a:fld>
            <a:endParaRPr lang="en-US"/>
          </a:p>
        </p:txBody>
      </p:sp>
      <p:sp>
        <p:nvSpPr>
          <p:cNvPr id="5" name="Footer Placeholder 4">
            <a:extLst>
              <a:ext uri="{FF2B5EF4-FFF2-40B4-BE49-F238E27FC236}">
                <a16:creationId xmlns:a16="http://schemas.microsoft.com/office/drawing/2014/main" id="{7344A891-60E1-BC4E-82A5-5650EF078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794D1-3EBB-2E43-B0C9-79CE70E8FBFF}"/>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225005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C700-8CBA-1644-B6B1-D44F34FCABBF}"/>
              </a:ext>
            </a:extLst>
          </p:cNvPr>
          <p:cNvSpPr>
            <a:spLocks noGrp="1"/>
          </p:cNvSpPr>
          <p:nvPr>
            <p:ph type="title"/>
          </p:nvPr>
        </p:nvSpPr>
        <p:spPr>
          <a:xfrm>
            <a:off x="838200" y="365125"/>
            <a:ext cx="10515600" cy="690943"/>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43CAC1C-ADB6-8E48-B4A1-19213A3B84F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FE372C-8936-3C45-8377-566F975CD5E2}"/>
              </a:ext>
            </a:extLst>
          </p:cNvPr>
          <p:cNvSpPr>
            <a:spLocks noGrp="1"/>
          </p:cNvSpPr>
          <p:nvPr>
            <p:ph type="dt" sz="half" idx="10"/>
          </p:nvPr>
        </p:nvSpPr>
        <p:spPr/>
        <p:txBody>
          <a:bodyPr/>
          <a:lstStyle/>
          <a:p>
            <a:fld id="{80B7369B-24E0-9F49-81CD-E51CA4A0737D}" type="datetimeFigureOut">
              <a:rPr lang="en-US" smtClean="0"/>
              <a:t>1/16/21</a:t>
            </a:fld>
            <a:endParaRPr lang="en-US"/>
          </a:p>
        </p:txBody>
      </p:sp>
      <p:sp>
        <p:nvSpPr>
          <p:cNvPr id="5" name="Footer Placeholder 4">
            <a:extLst>
              <a:ext uri="{FF2B5EF4-FFF2-40B4-BE49-F238E27FC236}">
                <a16:creationId xmlns:a16="http://schemas.microsoft.com/office/drawing/2014/main" id="{504054E3-AF49-1146-A857-F88270FB0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DC92B-DC8A-424E-9917-7F14F291EC71}"/>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1265150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7D9D2-76FD-7642-AD43-F8ADF023117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40D3A5A-BA28-0040-9C0B-0D91428DC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6DD48F-0F72-D743-A422-D6A946ACBADE}"/>
              </a:ext>
            </a:extLst>
          </p:cNvPr>
          <p:cNvSpPr>
            <a:spLocks noGrp="1"/>
          </p:cNvSpPr>
          <p:nvPr>
            <p:ph type="dt" sz="half" idx="10"/>
          </p:nvPr>
        </p:nvSpPr>
        <p:spPr/>
        <p:txBody>
          <a:bodyPr/>
          <a:lstStyle/>
          <a:p>
            <a:fld id="{80B7369B-24E0-9F49-81CD-E51CA4A0737D}" type="datetimeFigureOut">
              <a:rPr lang="en-US" smtClean="0"/>
              <a:t>1/16/21</a:t>
            </a:fld>
            <a:endParaRPr lang="en-US"/>
          </a:p>
        </p:txBody>
      </p:sp>
      <p:sp>
        <p:nvSpPr>
          <p:cNvPr id="5" name="Footer Placeholder 4">
            <a:extLst>
              <a:ext uri="{FF2B5EF4-FFF2-40B4-BE49-F238E27FC236}">
                <a16:creationId xmlns:a16="http://schemas.microsoft.com/office/drawing/2014/main" id="{257B6D8E-B0CC-094A-BC0B-C0E690A7D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3959F-BC04-5A40-B0F1-D5C1109C386D}"/>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3954804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1F8E-CE6F-3B40-9A14-0FB4C9BFE7C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55A852B-0547-4B40-A862-24CD1B26CE9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690BD7D-14AA-5842-B04A-9E7819E8253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53520BB-A207-B841-97FF-7F86D6C2C02F}"/>
              </a:ext>
            </a:extLst>
          </p:cNvPr>
          <p:cNvSpPr>
            <a:spLocks noGrp="1"/>
          </p:cNvSpPr>
          <p:nvPr>
            <p:ph type="dt" sz="half" idx="10"/>
          </p:nvPr>
        </p:nvSpPr>
        <p:spPr/>
        <p:txBody>
          <a:bodyPr/>
          <a:lstStyle/>
          <a:p>
            <a:fld id="{80B7369B-24E0-9F49-81CD-E51CA4A0737D}" type="datetimeFigureOut">
              <a:rPr lang="en-US" smtClean="0"/>
              <a:t>1/16/21</a:t>
            </a:fld>
            <a:endParaRPr lang="en-US"/>
          </a:p>
        </p:txBody>
      </p:sp>
      <p:sp>
        <p:nvSpPr>
          <p:cNvPr id="6" name="Footer Placeholder 5">
            <a:extLst>
              <a:ext uri="{FF2B5EF4-FFF2-40B4-BE49-F238E27FC236}">
                <a16:creationId xmlns:a16="http://schemas.microsoft.com/office/drawing/2014/main" id="{C5A6229D-67DE-C346-A8FC-48823B90C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0F92B-6030-4041-B079-5FA2A85ABCF7}"/>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331467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23CF2-BAA1-274C-A17D-499495A6321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78621E6-A381-E04E-912E-32B394E19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E9799D6-BBF6-BE4C-8021-59437CF4D8E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EB49A5B-53C2-B74C-8479-86807ECA3D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FC087B2-CCC6-1A41-9364-9BDBE3DB67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2EE5EE0-9844-1144-AFCB-914CE802CD6E}"/>
              </a:ext>
            </a:extLst>
          </p:cNvPr>
          <p:cNvSpPr>
            <a:spLocks noGrp="1"/>
          </p:cNvSpPr>
          <p:nvPr>
            <p:ph type="dt" sz="half" idx="10"/>
          </p:nvPr>
        </p:nvSpPr>
        <p:spPr/>
        <p:txBody>
          <a:bodyPr/>
          <a:lstStyle/>
          <a:p>
            <a:fld id="{80B7369B-24E0-9F49-81CD-E51CA4A0737D}" type="datetimeFigureOut">
              <a:rPr lang="en-US" smtClean="0"/>
              <a:t>1/16/21</a:t>
            </a:fld>
            <a:endParaRPr lang="en-US"/>
          </a:p>
        </p:txBody>
      </p:sp>
      <p:sp>
        <p:nvSpPr>
          <p:cNvPr id="8" name="Footer Placeholder 7">
            <a:extLst>
              <a:ext uri="{FF2B5EF4-FFF2-40B4-BE49-F238E27FC236}">
                <a16:creationId xmlns:a16="http://schemas.microsoft.com/office/drawing/2014/main" id="{0817C6F1-C029-BC41-BACA-AFCAFC27B3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5AFDE1-8027-474B-BC52-87646DB2685A}"/>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843681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984E-30C0-9A45-8C74-4DBE006CEE7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4295804-1CAA-2945-8CB1-88462AFDF7D2}"/>
              </a:ext>
            </a:extLst>
          </p:cNvPr>
          <p:cNvSpPr>
            <a:spLocks noGrp="1"/>
          </p:cNvSpPr>
          <p:nvPr>
            <p:ph type="dt" sz="half" idx="10"/>
          </p:nvPr>
        </p:nvSpPr>
        <p:spPr/>
        <p:txBody>
          <a:bodyPr/>
          <a:lstStyle/>
          <a:p>
            <a:fld id="{80B7369B-24E0-9F49-81CD-E51CA4A0737D}" type="datetimeFigureOut">
              <a:rPr lang="en-US" smtClean="0"/>
              <a:t>1/16/21</a:t>
            </a:fld>
            <a:endParaRPr lang="en-US"/>
          </a:p>
        </p:txBody>
      </p:sp>
      <p:sp>
        <p:nvSpPr>
          <p:cNvPr id="4" name="Footer Placeholder 3">
            <a:extLst>
              <a:ext uri="{FF2B5EF4-FFF2-40B4-BE49-F238E27FC236}">
                <a16:creationId xmlns:a16="http://schemas.microsoft.com/office/drawing/2014/main" id="{BF8EC457-12BD-A348-8143-DD5B3A5291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6DB4A0-D884-0948-A60E-88EA2A63B823}"/>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193665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BC9404-13A7-1E49-B71C-8F07F8D3F232}"/>
              </a:ext>
            </a:extLst>
          </p:cNvPr>
          <p:cNvSpPr>
            <a:spLocks noGrp="1"/>
          </p:cNvSpPr>
          <p:nvPr>
            <p:ph type="dt" sz="half" idx="10"/>
          </p:nvPr>
        </p:nvSpPr>
        <p:spPr/>
        <p:txBody>
          <a:bodyPr/>
          <a:lstStyle/>
          <a:p>
            <a:fld id="{80B7369B-24E0-9F49-81CD-E51CA4A0737D}" type="datetimeFigureOut">
              <a:rPr lang="en-US" smtClean="0"/>
              <a:t>1/16/21</a:t>
            </a:fld>
            <a:endParaRPr lang="en-US"/>
          </a:p>
        </p:txBody>
      </p:sp>
      <p:sp>
        <p:nvSpPr>
          <p:cNvPr id="3" name="Footer Placeholder 2">
            <a:extLst>
              <a:ext uri="{FF2B5EF4-FFF2-40B4-BE49-F238E27FC236}">
                <a16:creationId xmlns:a16="http://schemas.microsoft.com/office/drawing/2014/main" id="{1FE8BA55-382C-3740-BA92-9BF6FE4A4F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D68CC4-2735-494F-AA33-FBC027AD4FE4}"/>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63864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A8EB4-ECBC-6C43-B307-8DC5DCD835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8F5C9CE-AFF7-8D43-B7D2-B4DD6110B3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3090FFE-292D-8C47-A56B-A75E2CF89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CC02E9-E84A-7B49-90A9-E9990240C83F}"/>
              </a:ext>
            </a:extLst>
          </p:cNvPr>
          <p:cNvSpPr>
            <a:spLocks noGrp="1"/>
          </p:cNvSpPr>
          <p:nvPr>
            <p:ph type="dt" sz="half" idx="10"/>
          </p:nvPr>
        </p:nvSpPr>
        <p:spPr/>
        <p:txBody>
          <a:bodyPr/>
          <a:lstStyle/>
          <a:p>
            <a:fld id="{80B7369B-24E0-9F49-81CD-E51CA4A0737D}" type="datetimeFigureOut">
              <a:rPr lang="en-US" smtClean="0"/>
              <a:t>1/16/21</a:t>
            </a:fld>
            <a:endParaRPr lang="en-US"/>
          </a:p>
        </p:txBody>
      </p:sp>
      <p:sp>
        <p:nvSpPr>
          <p:cNvPr id="6" name="Footer Placeholder 5">
            <a:extLst>
              <a:ext uri="{FF2B5EF4-FFF2-40B4-BE49-F238E27FC236}">
                <a16:creationId xmlns:a16="http://schemas.microsoft.com/office/drawing/2014/main" id="{F36568D7-35FE-E844-9FAF-EBE445CE73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9B7567-6E5C-D940-9ACF-163884B2E4BF}"/>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1924077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1C41-9941-984D-BAD1-DBC51257CC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9C02462-4D0C-CE4A-884D-C1715A2811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5C462A-B495-464E-BA3C-D24C86AC78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97D224-AC70-414F-89DF-C79249C78686}"/>
              </a:ext>
            </a:extLst>
          </p:cNvPr>
          <p:cNvSpPr>
            <a:spLocks noGrp="1"/>
          </p:cNvSpPr>
          <p:nvPr>
            <p:ph type="dt" sz="half" idx="10"/>
          </p:nvPr>
        </p:nvSpPr>
        <p:spPr/>
        <p:txBody>
          <a:bodyPr/>
          <a:lstStyle/>
          <a:p>
            <a:fld id="{80B7369B-24E0-9F49-81CD-E51CA4A0737D}" type="datetimeFigureOut">
              <a:rPr lang="en-US" smtClean="0"/>
              <a:t>1/16/21</a:t>
            </a:fld>
            <a:endParaRPr lang="en-US"/>
          </a:p>
        </p:txBody>
      </p:sp>
      <p:sp>
        <p:nvSpPr>
          <p:cNvPr id="6" name="Footer Placeholder 5">
            <a:extLst>
              <a:ext uri="{FF2B5EF4-FFF2-40B4-BE49-F238E27FC236}">
                <a16:creationId xmlns:a16="http://schemas.microsoft.com/office/drawing/2014/main" id="{AC438035-A79B-AB46-BCFA-7EC1D6383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FD7E-4F72-2340-80B5-DDCF5BE3979E}"/>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1008212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F911E4-23E4-B149-B14D-FB39858CA7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1C93BD1F-384E-5842-8548-9C8A53535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620C68F2-F8FC-9D4F-9D2A-9CBA698F7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7369B-24E0-9F49-81CD-E51CA4A0737D}" type="datetimeFigureOut">
              <a:rPr lang="en-US" smtClean="0"/>
              <a:t>1/16/21</a:t>
            </a:fld>
            <a:endParaRPr lang="en-US"/>
          </a:p>
        </p:txBody>
      </p:sp>
      <p:sp>
        <p:nvSpPr>
          <p:cNvPr id="5" name="Footer Placeholder 4">
            <a:extLst>
              <a:ext uri="{FF2B5EF4-FFF2-40B4-BE49-F238E27FC236}">
                <a16:creationId xmlns:a16="http://schemas.microsoft.com/office/drawing/2014/main" id="{EAC99928-53C1-6B45-B907-002DA666CD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3DB11C-8E52-E148-B39D-704C62C27E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785D7-0F45-2D4B-B660-1BCCDFEBC721}" type="slidenum">
              <a:rPr lang="en-US" smtClean="0"/>
              <a:t>‹#›</a:t>
            </a:fld>
            <a:endParaRPr lang="en-US"/>
          </a:p>
        </p:txBody>
      </p:sp>
    </p:spTree>
    <p:extLst>
      <p:ext uri="{BB962C8B-B14F-4D97-AF65-F5344CB8AC3E}">
        <p14:creationId xmlns:p14="http://schemas.microsoft.com/office/powerpoint/2010/main" val="3647739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20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030A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geron/handson-ml2/blob/master/09_unsupervised_learning.ipyn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jakevdp.github.io/PythonDataScienceHandbook/05.12-gaussian-mixtures.html"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jakevdp.github.io/PythonDataScienceHandbook/05.12-gaussian-mixtures.html" TargetMode="Externa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51000">
              <a:srgbClr val="7030A0"/>
            </a:gs>
            <a:gs pos="83000">
              <a:srgbClr val="7030A0">
                <a:lumMod val="70000"/>
              </a:srgbClr>
            </a:gs>
            <a:gs pos="100000">
              <a:srgbClr val="7030A0">
                <a:lumMod val="91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84D8-9BDF-8145-803C-14EE94B7D313}"/>
              </a:ext>
            </a:extLst>
          </p:cNvPr>
          <p:cNvSpPr>
            <a:spLocks noGrp="1"/>
          </p:cNvSpPr>
          <p:nvPr>
            <p:ph type="ctrTitle"/>
          </p:nvPr>
        </p:nvSpPr>
        <p:spPr>
          <a:xfrm>
            <a:off x="1524000" y="1339339"/>
            <a:ext cx="9144000" cy="1000905"/>
          </a:xfrm>
          <a:noFill/>
        </p:spPr>
        <p:txBody>
          <a:bodyPr>
            <a:normAutofit/>
          </a:bodyPr>
          <a:lstStyle/>
          <a:p>
            <a:r>
              <a:rPr lang="en-US" sz="3600" b="1" dirty="0">
                <a:solidFill>
                  <a:schemeClr val="bg1"/>
                </a:solidFill>
              </a:rPr>
              <a:t>CSY3025 Artificial Intelligence Techniques</a:t>
            </a:r>
          </a:p>
        </p:txBody>
      </p:sp>
      <p:sp>
        <p:nvSpPr>
          <p:cNvPr id="3" name="Subtitle 2">
            <a:extLst>
              <a:ext uri="{FF2B5EF4-FFF2-40B4-BE49-F238E27FC236}">
                <a16:creationId xmlns:a16="http://schemas.microsoft.com/office/drawing/2014/main" id="{A8289D34-849A-5B48-8316-6B511D1FE16C}"/>
              </a:ext>
            </a:extLst>
          </p:cNvPr>
          <p:cNvSpPr>
            <a:spLocks noGrp="1"/>
          </p:cNvSpPr>
          <p:nvPr>
            <p:ph type="subTitle" idx="1"/>
          </p:nvPr>
        </p:nvSpPr>
        <p:spPr/>
        <p:txBody>
          <a:bodyPr>
            <a:normAutofit/>
          </a:bodyPr>
          <a:lstStyle/>
          <a:p>
            <a:r>
              <a:rPr lang="en-US" sz="5400" dirty="0">
                <a:solidFill>
                  <a:schemeClr val="bg1"/>
                </a:solidFill>
              </a:rPr>
              <a:t>Unsupervised Learning</a:t>
            </a:r>
          </a:p>
        </p:txBody>
      </p:sp>
    </p:spTree>
    <p:extLst>
      <p:ext uri="{BB962C8B-B14F-4D97-AF65-F5344CB8AC3E}">
        <p14:creationId xmlns:p14="http://schemas.microsoft.com/office/powerpoint/2010/main" val="2732150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630936" y="289576"/>
            <a:ext cx="10515600" cy="690943"/>
          </a:xfrm>
        </p:spPr>
        <p:txBody>
          <a:bodyPr>
            <a:normAutofit fontScale="90000"/>
          </a:bodyPr>
          <a:lstStyle/>
          <a:p>
            <a:r>
              <a:rPr lang="en-GB" b="1" dirty="0"/>
              <a:t>K-Means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220937" y="1220247"/>
            <a:ext cx="4070647" cy="4758881"/>
          </a:xfrm>
        </p:spPr>
        <p:txBody>
          <a:bodyPr>
            <a:normAutofit fontScale="77500" lnSpcReduction="20000"/>
          </a:bodyPr>
          <a:lstStyle/>
          <a:p>
            <a:pPr>
              <a:lnSpc>
                <a:spcPct val="120000"/>
              </a:lnSpc>
            </a:pPr>
            <a:r>
              <a:rPr lang="en-GB" dirty="0"/>
              <a:t>It starts by placing the centroids </a:t>
            </a:r>
            <a:r>
              <a:rPr lang="en-GB" b="1" dirty="0"/>
              <a:t>randomly</a:t>
            </a:r>
            <a:r>
              <a:rPr lang="en-GB" dirty="0"/>
              <a:t> (e.g., by picking k instances at random and using their locations as centroids). </a:t>
            </a:r>
          </a:p>
          <a:p>
            <a:pPr>
              <a:lnSpc>
                <a:spcPct val="120000"/>
              </a:lnSpc>
            </a:pPr>
            <a:r>
              <a:rPr lang="en-GB" dirty="0"/>
              <a:t>Then label the instances, update the centroids (calculate a new centroid based on all assigned instances), label the instances, update the centroids, and so on until the centroids </a:t>
            </a:r>
            <a:r>
              <a:rPr lang="en-GB" b="1" dirty="0"/>
              <a:t>stop</a:t>
            </a:r>
            <a:r>
              <a:rPr lang="en-GB" dirty="0"/>
              <a:t> </a:t>
            </a:r>
            <a:r>
              <a:rPr lang="en-GB" b="1" dirty="0"/>
              <a:t>moving</a:t>
            </a:r>
            <a:r>
              <a:rPr lang="en-GB" dirty="0"/>
              <a:t>. </a:t>
            </a:r>
          </a:p>
        </p:txBody>
      </p:sp>
      <p:pic>
        <p:nvPicPr>
          <p:cNvPr id="5" name="Picture 4">
            <a:extLst>
              <a:ext uri="{FF2B5EF4-FFF2-40B4-BE49-F238E27FC236}">
                <a16:creationId xmlns:a16="http://schemas.microsoft.com/office/drawing/2014/main" id="{C57D2959-A014-6A48-B33F-DA97350CE7B6}"/>
              </a:ext>
            </a:extLst>
          </p:cNvPr>
          <p:cNvPicPr>
            <a:picLocks noChangeAspect="1"/>
          </p:cNvPicPr>
          <p:nvPr/>
        </p:nvPicPr>
        <p:blipFill>
          <a:blip r:embed="rId3"/>
          <a:stretch>
            <a:fillRect/>
          </a:stretch>
        </p:blipFill>
        <p:spPr>
          <a:xfrm>
            <a:off x="4376928" y="506498"/>
            <a:ext cx="7717536" cy="6186377"/>
          </a:xfrm>
          <a:prstGeom prst="rect">
            <a:avLst/>
          </a:prstGeom>
        </p:spPr>
      </p:pic>
    </p:spTree>
    <p:extLst>
      <p:ext uri="{BB962C8B-B14F-4D97-AF65-F5344CB8AC3E}">
        <p14:creationId xmlns:p14="http://schemas.microsoft.com/office/powerpoint/2010/main" val="3331031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630936" y="289576"/>
            <a:ext cx="10515600" cy="690943"/>
          </a:xfrm>
        </p:spPr>
        <p:txBody>
          <a:bodyPr>
            <a:normAutofit fontScale="90000"/>
          </a:bodyPr>
          <a:lstStyle/>
          <a:p>
            <a:r>
              <a:rPr lang="en-GB" b="1" dirty="0"/>
              <a:t>K-Means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33001" y="1159287"/>
            <a:ext cx="9849655" cy="1120617"/>
          </a:xfrm>
        </p:spPr>
        <p:txBody>
          <a:bodyPr>
            <a:normAutofit fontScale="85000" lnSpcReduction="20000"/>
          </a:bodyPr>
          <a:lstStyle/>
          <a:p>
            <a:pPr>
              <a:lnSpc>
                <a:spcPct val="110000"/>
              </a:lnSpc>
            </a:pPr>
            <a:r>
              <a:rPr lang="en-GB" dirty="0"/>
              <a:t>Unfortunately, although the algorithm is guaranteed to converge, it may not converge to the right solution (i.e., it may converge to a local optimum): this depends on the centroid initialization.</a:t>
            </a:r>
          </a:p>
        </p:txBody>
      </p:sp>
      <p:pic>
        <p:nvPicPr>
          <p:cNvPr id="3" name="Picture 2">
            <a:extLst>
              <a:ext uri="{FF2B5EF4-FFF2-40B4-BE49-F238E27FC236}">
                <a16:creationId xmlns:a16="http://schemas.microsoft.com/office/drawing/2014/main" id="{8AAAF90C-3E86-5540-8D90-675EB3118997}"/>
              </a:ext>
            </a:extLst>
          </p:cNvPr>
          <p:cNvPicPr>
            <a:picLocks noChangeAspect="1"/>
          </p:cNvPicPr>
          <p:nvPr/>
        </p:nvPicPr>
        <p:blipFill>
          <a:blip r:embed="rId3"/>
          <a:stretch>
            <a:fillRect/>
          </a:stretch>
        </p:blipFill>
        <p:spPr>
          <a:xfrm>
            <a:off x="976375" y="2654792"/>
            <a:ext cx="10541557" cy="3913632"/>
          </a:xfrm>
          <a:prstGeom prst="rect">
            <a:avLst/>
          </a:prstGeom>
        </p:spPr>
      </p:pic>
    </p:spTree>
    <p:extLst>
      <p:ext uri="{BB962C8B-B14F-4D97-AF65-F5344CB8AC3E}">
        <p14:creationId xmlns:p14="http://schemas.microsoft.com/office/powerpoint/2010/main" val="560227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630936" y="415362"/>
            <a:ext cx="10515600" cy="690943"/>
          </a:xfrm>
        </p:spPr>
        <p:txBody>
          <a:bodyPr>
            <a:normAutofit fontScale="90000"/>
          </a:bodyPr>
          <a:lstStyle/>
          <a:p>
            <a:r>
              <a:rPr lang="en-GB" b="1" dirty="0"/>
              <a:t>Centroid Initialization Methods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33000" y="1403827"/>
            <a:ext cx="9849655" cy="1085089"/>
          </a:xfrm>
        </p:spPr>
        <p:txBody>
          <a:bodyPr>
            <a:normAutofit fontScale="85000" lnSpcReduction="20000"/>
          </a:bodyPr>
          <a:lstStyle/>
          <a:p>
            <a:pPr>
              <a:lnSpc>
                <a:spcPct val="110000"/>
              </a:lnSpc>
            </a:pPr>
            <a:r>
              <a:rPr lang="en-GB" dirty="0"/>
              <a:t>If you happen to know approximately where the centroids should be, then you can set the </a:t>
            </a:r>
            <a:r>
              <a:rPr lang="en-GB" dirty="0" err="1"/>
              <a:t>init</a:t>
            </a:r>
            <a:r>
              <a:rPr lang="en-GB" dirty="0"/>
              <a:t> hyperparameter to a NumPy array containing the list of centroids, and set </a:t>
            </a:r>
            <a:r>
              <a:rPr lang="en-GB" dirty="0" err="1"/>
              <a:t>n_init</a:t>
            </a:r>
            <a:r>
              <a:rPr lang="en-GB" dirty="0"/>
              <a:t> to 1:</a:t>
            </a:r>
          </a:p>
        </p:txBody>
      </p:sp>
      <p:sp>
        <p:nvSpPr>
          <p:cNvPr id="4" name="Rectangle 3">
            <a:extLst>
              <a:ext uri="{FF2B5EF4-FFF2-40B4-BE49-F238E27FC236}">
                <a16:creationId xmlns:a16="http://schemas.microsoft.com/office/drawing/2014/main" id="{D06F1D66-0781-324D-B927-5781884A1848}"/>
              </a:ext>
            </a:extLst>
          </p:cNvPr>
          <p:cNvSpPr/>
          <p:nvPr/>
        </p:nvSpPr>
        <p:spPr>
          <a:xfrm>
            <a:off x="829056" y="2618916"/>
            <a:ext cx="9424416" cy="646331"/>
          </a:xfrm>
          <a:prstGeom prst="rect">
            <a:avLst/>
          </a:prstGeom>
        </p:spPr>
        <p:txBody>
          <a:bodyPr wrap="square">
            <a:spAutoFit/>
          </a:bodyPr>
          <a:lstStyle/>
          <a:p>
            <a:r>
              <a:rPr lang="en-GB" dirty="0">
                <a:solidFill>
                  <a:srgbClr val="000075"/>
                </a:solidFill>
                <a:latin typeface="Monaco" pitchFamily="2" charset="77"/>
              </a:rPr>
              <a:t> </a:t>
            </a:r>
            <a:r>
              <a:rPr lang="en-GB" dirty="0" err="1">
                <a:solidFill>
                  <a:srgbClr val="000075"/>
                </a:solidFill>
                <a:latin typeface="Monaco" pitchFamily="2" charset="77"/>
              </a:rPr>
              <a:t>good_init</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np</a:t>
            </a:r>
            <a:r>
              <a:rPr lang="en-GB" dirty="0" err="1">
                <a:solidFill>
                  <a:srgbClr val="434343"/>
                </a:solidFill>
                <a:latin typeface="Monaco" pitchFamily="2" charset="77"/>
              </a:rPr>
              <a:t>.</a:t>
            </a:r>
            <a:r>
              <a:rPr lang="en-GB" dirty="0" err="1">
                <a:solidFill>
                  <a:srgbClr val="000075"/>
                </a:solidFill>
                <a:latin typeface="Monaco" pitchFamily="2" charset="77"/>
              </a:rPr>
              <a:t>array</a:t>
            </a:r>
            <a:r>
              <a:rPr lang="en-GB" dirty="0">
                <a:solidFill>
                  <a:srgbClr val="000000"/>
                </a:solidFill>
                <a:latin typeface="Monaco" pitchFamily="2" charset="77"/>
              </a:rPr>
              <a:t>([[</a:t>
            </a:r>
            <a:r>
              <a:rPr lang="en-GB" dirty="0">
                <a:solidFill>
                  <a:srgbClr val="434343"/>
                </a:solidFill>
                <a:latin typeface="Monaco" pitchFamily="2" charset="77"/>
              </a:rPr>
              <a:t>-</a:t>
            </a:r>
            <a:r>
              <a:rPr lang="en-GB" dirty="0">
                <a:solidFill>
                  <a:srgbClr val="FC4F08"/>
                </a:solidFill>
                <a:latin typeface="Monaco" pitchFamily="2" charset="77"/>
              </a:rPr>
              <a:t>3</a:t>
            </a:r>
            <a:r>
              <a:rPr lang="en-GB" dirty="0">
                <a:solidFill>
                  <a:srgbClr val="000000"/>
                </a:solidFill>
                <a:latin typeface="Monaco" pitchFamily="2" charset="77"/>
              </a:rPr>
              <a:t>, </a:t>
            </a:r>
            <a:r>
              <a:rPr lang="en-GB" dirty="0">
                <a:solidFill>
                  <a:srgbClr val="FC4F08"/>
                </a:solidFill>
                <a:latin typeface="Monaco" pitchFamily="2" charset="77"/>
              </a:rPr>
              <a:t>3</a:t>
            </a:r>
            <a:r>
              <a:rPr lang="en-GB" dirty="0">
                <a:solidFill>
                  <a:srgbClr val="000000"/>
                </a:solidFill>
                <a:latin typeface="Monaco" pitchFamily="2" charset="77"/>
              </a:rPr>
              <a:t>], [</a:t>
            </a:r>
            <a:r>
              <a:rPr lang="en-GB" dirty="0">
                <a:solidFill>
                  <a:srgbClr val="434343"/>
                </a:solidFill>
                <a:latin typeface="Monaco" pitchFamily="2" charset="77"/>
              </a:rPr>
              <a:t>-</a:t>
            </a:r>
            <a:r>
              <a:rPr lang="en-GB" dirty="0">
                <a:solidFill>
                  <a:srgbClr val="FC4F08"/>
                </a:solidFill>
                <a:latin typeface="Monaco" pitchFamily="2" charset="77"/>
              </a:rPr>
              <a:t>3</a:t>
            </a:r>
            <a:r>
              <a:rPr lang="en-GB" dirty="0">
                <a:solidFill>
                  <a:srgbClr val="000000"/>
                </a:solidFill>
                <a:latin typeface="Monaco" pitchFamily="2" charset="77"/>
              </a:rPr>
              <a:t>, </a:t>
            </a:r>
            <a:r>
              <a:rPr lang="en-GB" dirty="0">
                <a:solidFill>
                  <a:srgbClr val="FC4F08"/>
                </a:solidFill>
                <a:latin typeface="Monaco" pitchFamily="2" charset="77"/>
              </a:rPr>
              <a:t>2</a:t>
            </a:r>
            <a:r>
              <a:rPr lang="en-GB" dirty="0">
                <a:solidFill>
                  <a:srgbClr val="000000"/>
                </a:solidFill>
                <a:latin typeface="Monaco" pitchFamily="2" charset="77"/>
              </a:rPr>
              <a:t>], [</a:t>
            </a:r>
            <a:r>
              <a:rPr lang="en-GB" dirty="0">
                <a:solidFill>
                  <a:srgbClr val="434343"/>
                </a:solidFill>
                <a:latin typeface="Monaco" pitchFamily="2" charset="77"/>
              </a:rPr>
              <a:t>-</a:t>
            </a:r>
            <a:r>
              <a:rPr lang="en-GB" dirty="0">
                <a:solidFill>
                  <a:srgbClr val="FC4F08"/>
                </a:solidFill>
                <a:latin typeface="Monaco" pitchFamily="2" charset="77"/>
              </a:rPr>
              <a:t>3</a:t>
            </a:r>
            <a:r>
              <a:rPr lang="en-GB" dirty="0">
                <a:solidFill>
                  <a:srgbClr val="000000"/>
                </a:solidFill>
                <a:latin typeface="Monaco" pitchFamily="2" charset="77"/>
              </a:rPr>
              <a:t>, </a:t>
            </a:r>
            <a:r>
              <a:rPr lang="en-GB" dirty="0">
                <a:solidFill>
                  <a:srgbClr val="FC4F08"/>
                </a:solidFill>
                <a:latin typeface="Monaco" pitchFamily="2" charset="77"/>
              </a:rPr>
              <a:t>1</a:t>
            </a:r>
            <a:r>
              <a:rPr lang="en-GB" dirty="0">
                <a:solidFill>
                  <a:srgbClr val="000000"/>
                </a:solidFill>
                <a:latin typeface="Monaco" pitchFamily="2" charset="77"/>
              </a:rPr>
              <a:t>], [</a:t>
            </a:r>
            <a:r>
              <a:rPr lang="en-GB" dirty="0">
                <a:solidFill>
                  <a:srgbClr val="434343"/>
                </a:solidFill>
                <a:latin typeface="Monaco" pitchFamily="2" charset="77"/>
              </a:rPr>
              <a:t>-</a:t>
            </a:r>
            <a:r>
              <a:rPr lang="en-GB" dirty="0">
                <a:solidFill>
                  <a:srgbClr val="FC4F08"/>
                </a:solidFill>
                <a:latin typeface="Monaco" pitchFamily="2" charset="77"/>
              </a:rPr>
              <a:t>1</a:t>
            </a:r>
            <a:r>
              <a:rPr lang="en-GB" dirty="0">
                <a:solidFill>
                  <a:srgbClr val="000000"/>
                </a:solidFill>
                <a:latin typeface="Monaco" pitchFamily="2" charset="77"/>
              </a:rPr>
              <a:t>, </a:t>
            </a:r>
            <a:r>
              <a:rPr lang="en-GB" dirty="0">
                <a:solidFill>
                  <a:srgbClr val="FC4F08"/>
                </a:solidFill>
                <a:latin typeface="Monaco" pitchFamily="2" charset="77"/>
              </a:rPr>
              <a:t>2</a:t>
            </a:r>
            <a:r>
              <a:rPr lang="en-GB" dirty="0">
                <a:solidFill>
                  <a:srgbClr val="000000"/>
                </a:solidFill>
                <a:latin typeface="Monaco" pitchFamily="2" charset="77"/>
              </a:rPr>
              <a:t>], [</a:t>
            </a:r>
            <a:r>
              <a:rPr lang="en-GB" dirty="0">
                <a:solidFill>
                  <a:srgbClr val="FC4F08"/>
                </a:solidFill>
                <a:latin typeface="Monaco" pitchFamily="2" charset="77"/>
              </a:rPr>
              <a:t>0</a:t>
            </a:r>
            <a:r>
              <a:rPr lang="en-GB" dirty="0">
                <a:solidFill>
                  <a:srgbClr val="000000"/>
                </a:solidFill>
                <a:latin typeface="Monaco" pitchFamily="2" charset="77"/>
              </a:rPr>
              <a:t>, </a:t>
            </a:r>
            <a:r>
              <a:rPr lang="en-GB" dirty="0">
                <a:solidFill>
                  <a:srgbClr val="FC4F08"/>
                </a:solidFill>
                <a:latin typeface="Monaco" pitchFamily="2" charset="77"/>
              </a:rPr>
              <a:t>2</a:t>
            </a:r>
            <a:r>
              <a:rPr lang="en-GB" dirty="0">
                <a:solidFill>
                  <a:srgbClr val="000000"/>
                </a:solidFill>
                <a:latin typeface="Monaco" pitchFamily="2" charset="77"/>
              </a:rPr>
              <a:t>]])</a:t>
            </a:r>
          </a:p>
          <a:p>
            <a:r>
              <a:rPr lang="en-GB" dirty="0">
                <a:solidFill>
                  <a:srgbClr val="000075"/>
                </a:solidFill>
                <a:latin typeface="Monaco" pitchFamily="2" charset="77"/>
              </a:rPr>
              <a:t>  </a:t>
            </a:r>
            <a:r>
              <a:rPr lang="en-GB" dirty="0" err="1">
                <a:solidFill>
                  <a:srgbClr val="000075"/>
                </a:solidFill>
                <a:latin typeface="Monaco" pitchFamily="2" charset="77"/>
              </a:rPr>
              <a:t>kmeans</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KMeans</a:t>
            </a:r>
            <a:r>
              <a:rPr lang="en-GB" dirty="0">
                <a:solidFill>
                  <a:srgbClr val="000000"/>
                </a:solidFill>
                <a:latin typeface="Monaco" pitchFamily="2" charset="77"/>
              </a:rPr>
              <a:t>(</a:t>
            </a:r>
            <a:r>
              <a:rPr lang="en-GB" dirty="0" err="1">
                <a:solidFill>
                  <a:srgbClr val="000075"/>
                </a:solidFill>
                <a:latin typeface="Monaco" pitchFamily="2" charset="77"/>
              </a:rPr>
              <a:t>n_clusters</a:t>
            </a:r>
            <a:r>
              <a:rPr lang="en-GB" dirty="0">
                <a:solidFill>
                  <a:srgbClr val="434343"/>
                </a:solidFill>
                <a:latin typeface="Monaco" pitchFamily="2" charset="77"/>
              </a:rPr>
              <a:t>=</a:t>
            </a:r>
            <a:r>
              <a:rPr lang="en-GB" dirty="0">
                <a:solidFill>
                  <a:srgbClr val="FC4F08"/>
                </a:solidFill>
                <a:latin typeface="Monaco" pitchFamily="2" charset="77"/>
              </a:rPr>
              <a:t>5</a:t>
            </a:r>
            <a:r>
              <a:rPr lang="en-GB" dirty="0">
                <a:solidFill>
                  <a:srgbClr val="000000"/>
                </a:solidFill>
                <a:latin typeface="Monaco" pitchFamily="2" charset="77"/>
              </a:rPr>
              <a:t>, </a:t>
            </a:r>
            <a:r>
              <a:rPr lang="en-GB" dirty="0" err="1">
                <a:solidFill>
                  <a:srgbClr val="000075"/>
                </a:solidFill>
                <a:latin typeface="Monaco" pitchFamily="2" charset="77"/>
              </a:rPr>
              <a:t>init</a:t>
            </a:r>
            <a:r>
              <a:rPr lang="en-GB" dirty="0">
                <a:solidFill>
                  <a:srgbClr val="434343"/>
                </a:solidFill>
                <a:latin typeface="Monaco" pitchFamily="2" charset="77"/>
              </a:rPr>
              <a:t>=</a:t>
            </a:r>
            <a:r>
              <a:rPr lang="en-GB" dirty="0" err="1">
                <a:solidFill>
                  <a:srgbClr val="000075"/>
                </a:solidFill>
                <a:latin typeface="Monaco" pitchFamily="2" charset="77"/>
              </a:rPr>
              <a:t>good_init</a:t>
            </a:r>
            <a:r>
              <a:rPr lang="en-GB" dirty="0">
                <a:solidFill>
                  <a:srgbClr val="000000"/>
                </a:solidFill>
                <a:latin typeface="Monaco" pitchFamily="2" charset="77"/>
              </a:rPr>
              <a:t>, </a:t>
            </a:r>
            <a:r>
              <a:rPr lang="en-GB" dirty="0" err="1">
                <a:solidFill>
                  <a:srgbClr val="000075"/>
                </a:solidFill>
                <a:latin typeface="Monaco" pitchFamily="2" charset="77"/>
              </a:rPr>
              <a:t>n_init</a:t>
            </a:r>
            <a:r>
              <a:rPr lang="en-GB" dirty="0">
                <a:solidFill>
                  <a:srgbClr val="434343"/>
                </a:solidFill>
                <a:latin typeface="Monaco" pitchFamily="2" charset="77"/>
              </a:rPr>
              <a:t>=</a:t>
            </a:r>
            <a:r>
              <a:rPr lang="en-GB" dirty="0">
                <a:solidFill>
                  <a:srgbClr val="FC4F08"/>
                </a:solidFill>
                <a:latin typeface="Monaco" pitchFamily="2" charset="77"/>
              </a:rPr>
              <a:t>1</a:t>
            </a:r>
            <a:r>
              <a:rPr lang="en-GB" dirty="0">
                <a:solidFill>
                  <a:srgbClr val="000000"/>
                </a:solidFill>
                <a:latin typeface="Monaco" pitchFamily="2" charset="77"/>
              </a:rPr>
              <a:t>)</a:t>
            </a:r>
            <a:endParaRPr lang="en-GB" dirty="0">
              <a:solidFill>
                <a:srgbClr val="000075"/>
              </a:solidFill>
              <a:effectLst/>
              <a:latin typeface="Monaco" pitchFamily="2" charset="77"/>
            </a:endParaRPr>
          </a:p>
        </p:txBody>
      </p:sp>
      <p:sp>
        <p:nvSpPr>
          <p:cNvPr id="7" name="Content Placeholder 5">
            <a:extLst>
              <a:ext uri="{FF2B5EF4-FFF2-40B4-BE49-F238E27FC236}">
                <a16:creationId xmlns:a16="http://schemas.microsoft.com/office/drawing/2014/main" id="{43B8B270-6738-564F-9852-26D3D84E67F2}"/>
              </a:ext>
            </a:extLst>
          </p:cNvPr>
          <p:cNvSpPr txBox="1">
            <a:spLocks/>
          </p:cNvSpPr>
          <p:nvPr/>
        </p:nvSpPr>
        <p:spPr>
          <a:xfrm>
            <a:off x="733001" y="3860291"/>
            <a:ext cx="9849655" cy="19476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030A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GB" dirty="0"/>
              <a:t>Another solution is to run the algorithm multiple times with different random initializations and keep the best solution. This is controlled by the </a:t>
            </a:r>
            <a:r>
              <a:rPr lang="en-GB" dirty="0" err="1"/>
              <a:t>n_init</a:t>
            </a:r>
            <a:r>
              <a:rPr lang="en-GB" dirty="0"/>
              <a:t> hyperparameter: by default, it is equal to 10.</a:t>
            </a:r>
          </a:p>
          <a:p>
            <a:pPr lvl="1">
              <a:lnSpc>
                <a:spcPct val="110000"/>
              </a:lnSpc>
            </a:pPr>
            <a:r>
              <a:rPr lang="en-GB" dirty="0"/>
              <a:t>it uses a performance metric called the model’s inertia: this is the mean squared distance between each instance and its closest centroid. </a:t>
            </a:r>
          </a:p>
          <a:p>
            <a:pPr lvl="1">
              <a:lnSpc>
                <a:spcPct val="110000"/>
              </a:lnSpc>
            </a:pPr>
            <a:endParaRPr lang="en-GB" dirty="0"/>
          </a:p>
        </p:txBody>
      </p:sp>
    </p:spTree>
    <p:extLst>
      <p:ext uri="{BB962C8B-B14F-4D97-AF65-F5344CB8AC3E}">
        <p14:creationId xmlns:p14="http://schemas.microsoft.com/office/powerpoint/2010/main" val="4135523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751183" y="412910"/>
            <a:ext cx="10515600" cy="690943"/>
          </a:xfrm>
        </p:spPr>
        <p:txBody>
          <a:bodyPr>
            <a:normAutofit fontScale="90000"/>
          </a:bodyPr>
          <a:lstStyle/>
          <a:p>
            <a:r>
              <a:rPr lang="en-GB" b="1" dirty="0"/>
              <a:t>Finding the Optimal Number of Clusters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963908" y="1621536"/>
            <a:ext cx="9849655" cy="1463040"/>
          </a:xfrm>
        </p:spPr>
        <p:txBody>
          <a:bodyPr>
            <a:normAutofit fontScale="85000" lnSpcReduction="20000"/>
          </a:bodyPr>
          <a:lstStyle/>
          <a:p>
            <a:pPr>
              <a:lnSpc>
                <a:spcPct val="110000"/>
              </a:lnSpc>
            </a:pPr>
            <a:r>
              <a:rPr lang="en-GB" dirty="0"/>
              <a:t>So far, we have set the number of clusters k to 5 because it was obvious by looking at the data that this is the correct number of clusters. But in general, it will not be so easy to know how to set k, and the result might be quite bad if you set it to the wrong value.</a:t>
            </a:r>
          </a:p>
        </p:txBody>
      </p:sp>
      <p:pic>
        <p:nvPicPr>
          <p:cNvPr id="3" name="Picture 2">
            <a:extLst>
              <a:ext uri="{FF2B5EF4-FFF2-40B4-BE49-F238E27FC236}">
                <a16:creationId xmlns:a16="http://schemas.microsoft.com/office/drawing/2014/main" id="{FA3CF4FF-32CF-1949-817D-3A11A13DF8FB}"/>
              </a:ext>
            </a:extLst>
          </p:cNvPr>
          <p:cNvPicPr>
            <a:picLocks noChangeAspect="1"/>
          </p:cNvPicPr>
          <p:nvPr/>
        </p:nvPicPr>
        <p:blipFill>
          <a:blip r:embed="rId3"/>
          <a:stretch>
            <a:fillRect/>
          </a:stretch>
        </p:blipFill>
        <p:spPr>
          <a:xfrm>
            <a:off x="484336" y="3429000"/>
            <a:ext cx="11049295" cy="3310726"/>
          </a:xfrm>
          <a:prstGeom prst="rect">
            <a:avLst/>
          </a:prstGeom>
        </p:spPr>
      </p:pic>
    </p:spTree>
    <p:extLst>
      <p:ext uri="{BB962C8B-B14F-4D97-AF65-F5344CB8AC3E}">
        <p14:creationId xmlns:p14="http://schemas.microsoft.com/office/powerpoint/2010/main" val="932129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751183" y="230030"/>
            <a:ext cx="10515600" cy="690943"/>
          </a:xfrm>
        </p:spPr>
        <p:txBody>
          <a:bodyPr>
            <a:normAutofit fontScale="90000"/>
          </a:bodyPr>
          <a:lstStyle/>
          <a:p>
            <a:r>
              <a:rPr lang="en-GB" b="1" dirty="0"/>
              <a:t>Finding the Optimal Number of Clusters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41988" y="890016"/>
            <a:ext cx="10752604" cy="2706624"/>
          </a:xfrm>
        </p:spPr>
        <p:txBody>
          <a:bodyPr>
            <a:normAutofit fontScale="62500" lnSpcReduction="20000"/>
          </a:bodyPr>
          <a:lstStyle/>
          <a:p>
            <a:pPr>
              <a:lnSpc>
                <a:spcPct val="120000"/>
              </a:lnSpc>
            </a:pPr>
            <a:r>
              <a:rPr lang="en-GB" dirty="0"/>
              <a:t>You might be thinking that we could just pick the model with the lowest inertia. Unfortunately, the inertia is not a good performance metric when trying to choose k since it keeps getting lower as we increase k. Indeed, the more clusters there are, the closer each instance will be to its closest centroid, and therefore the lower the inertia will be. </a:t>
            </a:r>
          </a:p>
          <a:p>
            <a:pPr>
              <a:lnSpc>
                <a:spcPct val="120000"/>
              </a:lnSpc>
            </a:pPr>
            <a:r>
              <a:rPr lang="en-GB" dirty="0"/>
              <a:t>As you can see, the inertia drops very quickly as we increase k up to 4, but then it decreases much more slowly as we keep increasing k. This curve has roughly the shape of an arm, and there is an “elbow” at k=4 so if we did not know better, it would be a good choice: any lower value would be dramatic, while any higher value would not help much, and we might just be splitting perfectly good clusters in half for no good reason.</a:t>
            </a:r>
          </a:p>
        </p:txBody>
      </p:sp>
      <p:pic>
        <p:nvPicPr>
          <p:cNvPr id="4" name="Picture 3">
            <a:extLst>
              <a:ext uri="{FF2B5EF4-FFF2-40B4-BE49-F238E27FC236}">
                <a16:creationId xmlns:a16="http://schemas.microsoft.com/office/drawing/2014/main" id="{54FB513D-7DCC-814D-849E-45E31C6290A1}"/>
              </a:ext>
            </a:extLst>
          </p:cNvPr>
          <p:cNvPicPr>
            <a:picLocks noChangeAspect="1"/>
          </p:cNvPicPr>
          <p:nvPr/>
        </p:nvPicPr>
        <p:blipFill>
          <a:blip r:embed="rId3"/>
          <a:stretch>
            <a:fillRect/>
          </a:stretch>
        </p:blipFill>
        <p:spPr>
          <a:xfrm>
            <a:off x="1586738" y="3404616"/>
            <a:ext cx="8203438" cy="3416845"/>
          </a:xfrm>
          <a:prstGeom prst="rect">
            <a:avLst/>
          </a:prstGeom>
        </p:spPr>
      </p:pic>
    </p:spTree>
    <p:extLst>
      <p:ext uri="{BB962C8B-B14F-4D97-AF65-F5344CB8AC3E}">
        <p14:creationId xmlns:p14="http://schemas.microsoft.com/office/powerpoint/2010/main" val="2563431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751183" y="230030"/>
            <a:ext cx="10515600" cy="690943"/>
          </a:xfrm>
        </p:spPr>
        <p:txBody>
          <a:bodyPr>
            <a:normAutofit fontScale="90000"/>
          </a:bodyPr>
          <a:lstStyle/>
          <a:p>
            <a:r>
              <a:rPr lang="en-GB" b="1" dirty="0"/>
              <a:t>Finding the Optimal Number of Clusters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41988" y="890016"/>
            <a:ext cx="10752604" cy="2706624"/>
          </a:xfrm>
        </p:spPr>
        <p:txBody>
          <a:bodyPr>
            <a:normAutofit fontScale="62500" lnSpcReduction="20000"/>
          </a:bodyPr>
          <a:lstStyle/>
          <a:p>
            <a:pPr>
              <a:lnSpc>
                <a:spcPct val="120000"/>
              </a:lnSpc>
            </a:pPr>
            <a:r>
              <a:rPr lang="en-GB" dirty="0"/>
              <a:t>A more precise approach (but also more computationally expensive) is to use the silhouette score, which is the mean silhouette coefficient over all the instances. </a:t>
            </a:r>
          </a:p>
          <a:p>
            <a:pPr>
              <a:lnSpc>
                <a:spcPct val="120000"/>
              </a:lnSpc>
            </a:pPr>
            <a:r>
              <a:rPr lang="en-GB" dirty="0"/>
              <a:t>An instance’s silhouette coefficient is equal to (b – a) / max(a, b) where a is the mean distance to the other instances in the same cluster (it is the mean intra-cluster distance), and b is the mean nearest-cluster distance, that is the mean distance to the instances of the next closest cluster (defined as the one that minimizes b, excluding the instance’s own cluster). </a:t>
            </a:r>
          </a:p>
          <a:p>
            <a:pPr lvl="1">
              <a:lnSpc>
                <a:spcPct val="120000"/>
              </a:lnSpc>
            </a:pPr>
            <a:r>
              <a:rPr lang="en-GB" dirty="0"/>
              <a:t>The silhouette coefficient can vary between -1 and +1: a coefficient close to +1 means that the instance is well inside its own cluster and far from other clusters, while a coefficient close to 0 means that it is close to a cluster boundary, and finally a coefficient close to -1 means that the instance may have been assigned to the wrong cluster. </a:t>
            </a:r>
          </a:p>
        </p:txBody>
      </p:sp>
      <p:pic>
        <p:nvPicPr>
          <p:cNvPr id="3" name="Picture 2">
            <a:extLst>
              <a:ext uri="{FF2B5EF4-FFF2-40B4-BE49-F238E27FC236}">
                <a16:creationId xmlns:a16="http://schemas.microsoft.com/office/drawing/2014/main" id="{77452B81-CA74-CB46-B3BB-E73BC9707239}"/>
              </a:ext>
            </a:extLst>
          </p:cNvPr>
          <p:cNvPicPr>
            <a:picLocks noChangeAspect="1"/>
          </p:cNvPicPr>
          <p:nvPr/>
        </p:nvPicPr>
        <p:blipFill>
          <a:blip r:embed="rId3"/>
          <a:stretch>
            <a:fillRect/>
          </a:stretch>
        </p:blipFill>
        <p:spPr>
          <a:xfrm>
            <a:off x="1055624" y="3502975"/>
            <a:ext cx="9575800" cy="3355025"/>
          </a:xfrm>
          <a:prstGeom prst="rect">
            <a:avLst/>
          </a:prstGeom>
        </p:spPr>
      </p:pic>
    </p:spTree>
    <p:extLst>
      <p:ext uri="{BB962C8B-B14F-4D97-AF65-F5344CB8AC3E}">
        <p14:creationId xmlns:p14="http://schemas.microsoft.com/office/powerpoint/2010/main" val="1008964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51000">
              <a:srgbClr val="7030A0"/>
            </a:gs>
            <a:gs pos="83000">
              <a:srgbClr val="7030A0">
                <a:lumMod val="70000"/>
              </a:srgbClr>
            </a:gs>
            <a:gs pos="100000">
              <a:srgbClr val="7030A0">
                <a:lumMod val="91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289D34-849A-5B48-8316-6B511D1FE16C}"/>
              </a:ext>
            </a:extLst>
          </p:cNvPr>
          <p:cNvSpPr>
            <a:spLocks noGrp="1"/>
          </p:cNvSpPr>
          <p:nvPr>
            <p:ph type="subTitle" idx="1"/>
          </p:nvPr>
        </p:nvSpPr>
        <p:spPr>
          <a:xfrm>
            <a:off x="1524000" y="2601119"/>
            <a:ext cx="9144000" cy="1655762"/>
          </a:xfrm>
        </p:spPr>
        <p:txBody>
          <a:bodyPr>
            <a:normAutofit lnSpcReduction="10000"/>
          </a:bodyPr>
          <a:lstStyle/>
          <a:p>
            <a:r>
              <a:rPr lang="en-US" sz="5400" dirty="0">
                <a:solidFill>
                  <a:schemeClr val="bg1"/>
                </a:solidFill>
              </a:rPr>
              <a:t>Clustering</a:t>
            </a:r>
          </a:p>
          <a:p>
            <a:r>
              <a:rPr lang="en-US" sz="5400" dirty="0">
                <a:solidFill>
                  <a:schemeClr val="bg1"/>
                </a:solidFill>
              </a:rPr>
              <a:t>DBSCAN</a:t>
            </a:r>
          </a:p>
        </p:txBody>
      </p:sp>
    </p:spTree>
    <p:extLst>
      <p:ext uri="{BB962C8B-B14F-4D97-AF65-F5344CB8AC3E}">
        <p14:creationId xmlns:p14="http://schemas.microsoft.com/office/powerpoint/2010/main" val="3719171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751183" y="268667"/>
            <a:ext cx="10515600" cy="690943"/>
          </a:xfrm>
        </p:spPr>
        <p:txBody>
          <a:bodyPr>
            <a:noAutofit/>
          </a:bodyPr>
          <a:lstStyle/>
          <a:p>
            <a:r>
              <a:rPr lang="en-GB" sz="2800" b="1" dirty="0"/>
              <a:t>DBSCAN - Density-based spatial clustering of applications with noise</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51183" y="1134716"/>
            <a:ext cx="10877787" cy="3991076"/>
          </a:xfrm>
        </p:spPr>
        <p:txBody>
          <a:bodyPr>
            <a:normAutofit fontScale="70000" lnSpcReduction="20000"/>
          </a:bodyPr>
          <a:lstStyle/>
          <a:p>
            <a:pPr marL="0" indent="0">
              <a:buNone/>
            </a:pPr>
            <a:r>
              <a:rPr lang="en-GB" dirty="0"/>
              <a:t>This algorithm defines clusters as continuous regions of high density:</a:t>
            </a:r>
          </a:p>
          <a:p>
            <a:pPr>
              <a:lnSpc>
                <a:spcPct val="120000"/>
              </a:lnSpc>
            </a:pPr>
            <a:r>
              <a:rPr lang="en-GB" dirty="0"/>
              <a:t>For each instance, the algorithm counts how many instances are located within a small distance </a:t>
            </a:r>
            <a:r>
              <a:rPr lang="el-GR" dirty="0"/>
              <a:t>ε (</a:t>
            </a:r>
            <a:r>
              <a:rPr lang="en-GB" dirty="0"/>
              <a:t>epsilon) from it. This region is called the instance’s </a:t>
            </a:r>
            <a:r>
              <a:rPr lang="el-GR" dirty="0"/>
              <a:t>ε- </a:t>
            </a:r>
            <a:r>
              <a:rPr lang="en-GB" dirty="0"/>
              <a:t>neighbourhood.</a:t>
            </a:r>
          </a:p>
          <a:p>
            <a:pPr>
              <a:lnSpc>
                <a:spcPct val="120000"/>
              </a:lnSpc>
            </a:pPr>
            <a:r>
              <a:rPr lang="en-GB" dirty="0"/>
              <a:t>If an instance has at least </a:t>
            </a:r>
            <a:r>
              <a:rPr lang="en-GB" i="1" dirty="0" err="1"/>
              <a:t>min_samples</a:t>
            </a:r>
            <a:r>
              <a:rPr lang="en-GB" i="1" dirty="0"/>
              <a:t> </a:t>
            </a:r>
            <a:r>
              <a:rPr lang="en-GB" dirty="0"/>
              <a:t>instances in its </a:t>
            </a:r>
            <a:r>
              <a:rPr lang="el-GR" dirty="0"/>
              <a:t>ε-</a:t>
            </a:r>
            <a:r>
              <a:rPr lang="en-GB" dirty="0"/>
              <a:t>neighbourhood (including itself), then it is considered a core instance. Core instances are those that are located in dense regions.</a:t>
            </a:r>
          </a:p>
          <a:p>
            <a:pPr>
              <a:lnSpc>
                <a:spcPct val="120000"/>
              </a:lnSpc>
            </a:pPr>
            <a:r>
              <a:rPr lang="en-GB" dirty="0"/>
              <a:t>All instances in the neighbourhood of a core instance belong to the same cluster. This may include other core instances, therefore a long sequence of neighbouring core instances forms a single cluster.</a:t>
            </a:r>
          </a:p>
          <a:p>
            <a:pPr>
              <a:lnSpc>
                <a:spcPct val="120000"/>
              </a:lnSpc>
            </a:pPr>
            <a:r>
              <a:rPr lang="en-GB" dirty="0"/>
              <a:t>Any instance that is not a core instance and does not have one in its neighbourhood is considered an anomaly.</a:t>
            </a:r>
          </a:p>
        </p:txBody>
      </p:sp>
      <p:sp>
        <p:nvSpPr>
          <p:cNvPr id="4" name="Rectangle 3">
            <a:extLst>
              <a:ext uri="{FF2B5EF4-FFF2-40B4-BE49-F238E27FC236}">
                <a16:creationId xmlns:a16="http://schemas.microsoft.com/office/drawing/2014/main" id="{4D0647EC-D5EF-2C43-A3F0-FEC787FA09A7}"/>
              </a:ext>
            </a:extLst>
          </p:cNvPr>
          <p:cNvSpPr/>
          <p:nvPr/>
        </p:nvSpPr>
        <p:spPr>
          <a:xfrm>
            <a:off x="1438140" y="4720266"/>
            <a:ext cx="9315719" cy="1754326"/>
          </a:xfrm>
          <a:prstGeom prst="rect">
            <a:avLst/>
          </a:prstGeom>
        </p:spPr>
        <p:txBody>
          <a:bodyPr wrap="square">
            <a:spAutoFit/>
          </a:bodyPr>
          <a:lstStyle/>
          <a:p>
            <a:r>
              <a:rPr lang="en-GB" dirty="0">
                <a:solidFill>
                  <a:srgbClr val="0A5287"/>
                </a:solidFill>
                <a:latin typeface="Monaco" pitchFamily="2" charset="77"/>
              </a:rPr>
              <a:t>from </a:t>
            </a:r>
            <a:r>
              <a:rPr lang="en-GB" dirty="0" err="1">
                <a:solidFill>
                  <a:srgbClr val="18C0FF"/>
                </a:solidFill>
                <a:latin typeface="Monaco" pitchFamily="2" charset="77"/>
              </a:rPr>
              <a:t>sklearn.cluster</a:t>
            </a:r>
            <a:r>
              <a:rPr lang="en-GB" dirty="0">
                <a:solidFill>
                  <a:srgbClr val="18C0FF"/>
                </a:solidFill>
                <a:latin typeface="Monaco" pitchFamily="2" charset="77"/>
              </a:rPr>
              <a:t> </a:t>
            </a:r>
            <a:r>
              <a:rPr lang="en-GB" dirty="0">
                <a:solidFill>
                  <a:srgbClr val="0A5287"/>
                </a:solidFill>
                <a:latin typeface="Monaco" pitchFamily="2" charset="77"/>
              </a:rPr>
              <a:t>import </a:t>
            </a:r>
            <a:r>
              <a:rPr lang="en-GB" dirty="0">
                <a:solidFill>
                  <a:srgbClr val="000075"/>
                </a:solidFill>
                <a:latin typeface="Monaco" pitchFamily="2" charset="77"/>
              </a:rPr>
              <a:t>DBSCAN </a:t>
            </a:r>
          </a:p>
          <a:p>
            <a:r>
              <a:rPr lang="en-GB" dirty="0">
                <a:solidFill>
                  <a:srgbClr val="0A5287"/>
                </a:solidFill>
                <a:latin typeface="Monaco" pitchFamily="2" charset="77"/>
              </a:rPr>
              <a:t>from </a:t>
            </a:r>
            <a:r>
              <a:rPr lang="en-GB" dirty="0" err="1">
                <a:solidFill>
                  <a:srgbClr val="18C0FF"/>
                </a:solidFill>
                <a:latin typeface="Monaco" pitchFamily="2" charset="77"/>
              </a:rPr>
              <a:t>sklearn.datasets</a:t>
            </a:r>
            <a:r>
              <a:rPr lang="en-GB" dirty="0">
                <a:solidFill>
                  <a:srgbClr val="18C0FF"/>
                </a:solidFill>
                <a:latin typeface="Monaco" pitchFamily="2" charset="77"/>
              </a:rPr>
              <a:t> </a:t>
            </a:r>
            <a:r>
              <a:rPr lang="en-GB" dirty="0">
                <a:solidFill>
                  <a:srgbClr val="0A5287"/>
                </a:solidFill>
                <a:latin typeface="Monaco" pitchFamily="2" charset="77"/>
              </a:rPr>
              <a:t>import </a:t>
            </a:r>
            <a:r>
              <a:rPr lang="en-GB" dirty="0" err="1">
                <a:solidFill>
                  <a:srgbClr val="000075"/>
                </a:solidFill>
                <a:latin typeface="Monaco" pitchFamily="2" charset="77"/>
              </a:rPr>
              <a:t>make_moons</a:t>
            </a:r>
            <a:endParaRPr lang="en-GB" dirty="0">
              <a:solidFill>
                <a:srgbClr val="000075"/>
              </a:solidFill>
              <a:latin typeface="Monaco" pitchFamily="2" charset="77"/>
            </a:endParaRPr>
          </a:p>
          <a:p>
            <a:endParaRPr lang="en-GB" dirty="0">
              <a:solidFill>
                <a:srgbClr val="18C0FF"/>
              </a:solidFill>
              <a:latin typeface="Monaco" pitchFamily="2" charset="77"/>
            </a:endParaRPr>
          </a:p>
          <a:p>
            <a:r>
              <a:rPr lang="en-GB" dirty="0">
                <a:solidFill>
                  <a:srgbClr val="000075"/>
                </a:solidFill>
                <a:latin typeface="Monaco" pitchFamily="2" charset="77"/>
              </a:rPr>
              <a:t>X</a:t>
            </a:r>
            <a:r>
              <a:rPr lang="en-GB" dirty="0">
                <a:solidFill>
                  <a:srgbClr val="000000"/>
                </a:solidFill>
                <a:latin typeface="Monaco" pitchFamily="2" charset="77"/>
              </a:rPr>
              <a:t>, </a:t>
            </a:r>
            <a:r>
              <a:rPr lang="en-GB" dirty="0">
                <a:solidFill>
                  <a:srgbClr val="000075"/>
                </a:solidFill>
                <a:latin typeface="Monaco" pitchFamily="2" charset="77"/>
              </a:rPr>
              <a:t>y </a:t>
            </a:r>
            <a:r>
              <a:rPr lang="en-GB" dirty="0">
                <a:solidFill>
                  <a:srgbClr val="434343"/>
                </a:solidFill>
                <a:latin typeface="Monaco" pitchFamily="2" charset="77"/>
              </a:rPr>
              <a:t>= </a:t>
            </a:r>
            <a:r>
              <a:rPr lang="en-GB" dirty="0" err="1">
                <a:solidFill>
                  <a:srgbClr val="000075"/>
                </a:solidFill>
                <a:latin typeface="Monaco" pitchFamily="2" charset="77"/>
              </a:rPr>
              <a:t>make_moons</a:t>
            </a:r>
            <a:r>
              <a:rPr lang="en-GB" dirty="0">
                <a:solidFill>
                  <a:srgbClr val="000000"/>
                </a:solidFill>
                <a:latin typeface="Monaco" pitchFamily="2" charset="77"/>
              </a:rPr>
              <a:t>(</a:t>
            </a:r>
            <a:r>
              <a:rPr lang="en-GB" dirty="0" err="1">
                <a:solidFill>
                  <a:srgbClr val="000075"/>
                </a:solidFill>
                <a:latin typeface="Monaco" pitchFamily="2" charset="77"/>
              </a:rPr>
              <a:t>n_samples</a:t>
            </a:r>
            <a:r>
              <a:rPr lang="en-GB" dirty="0">
                <a:solidFill>
                  <a:srgbClr val="434343"/>
                </a:solidFill>
                <a:latin typeface="Monaco" pitchFamily="2" charset="77"/>
              </a:rPr>
              <a:t>=</a:t>
            </a:r>
            <a:r>
              <a:rPr lang="en-GB" dirty="0">
                <a:solidFill>
                  <a:srgbClr val="FC4F08"/>
                </a:solidFill>
                <a:latin typeface="Monaco" pitchFamily="2" charset="77"/>
              </a:rPr>
              <a:t>1000</a:t>
            </a:r>
            <a:r>
              <a:rPr lang="en-GB" dirty="0">
                <a:solidFill>
                  <a:srgbClr val="000000"/>
                </a:solidFill>
                <a:latin typeface="Monaco" pitchFamily="2" charset="77"/>
              </a:rPr>
              <a:t>, </a:t>
            </a:r>
            <a:r>
              <a:rPr lang="en-GB" dirty="0">
                <a:solidFill>
                  <a:srgbClr val="000075"/>
                </a:solidFill>
                <a:latin typeface="Monaco" pitchFamily="2" charset="77"/>
              </a:rPr>
              <a:t>noise</a:t>
            </a:r>
            <a:r>
              <a:rPr lang="en-GB" dirty="0">
                <a:solidFill>
                  <a:srgbClr val="434343"/>
                </a:solidFill>
                <a:latin typeface="Monaco" pitchFamily="2" charset="77"/>
              </a:rPr>
              <a:t>=</a:t>
            </a:r>
            <a:r>
              <a:rPr lang="en-GB" dirty="0">
                <a:solidFill>
                  <a:srgbClr val="FC4F08"/>
                </a:solidFill>
                <a:latin typeface="Monaco" pitchFamily="2" charset="77"/>
              </a:rPr>
              <a:t>0.05</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err="1">
                <a:solidFill>
                  <a:srgbClr val="000075"/>
                </a:solidFill>
                <a:latin typeface="Monaco" pitchFamily="2" charset="77"/>
              </a:rPr>
              <a:t>dbscan</a:t>
            </a:r>
            <a:r>
              <a:rPr lang="en-GB" dirty="0">
                <a:solidFill>
                  <a:srgbClr val="000075"/>
                </a:solidFill>
                <a:latin typeface="Monaco" pitchFamily="2" charset="77"/>
              </a:rPr>
              <a:t> </a:t>
            </a:r>
            <a:r>
              <a:rPr lang="en-GB" dirty="0">
                <a:solidFill>
                  <a:srgbClr val="434343"/>
                </a:solidFill>
                <a:latin typeface="Monaco" pitchFamily="2" charset="77"/>
              </a:rPr>
              <a:t>= </a:t>
            </a:r>
            <a:r>
              <a:rPr lang="en-GB" dirty="0">
                <a:solidFill>
                  <a:srgbClr val="000075"/>
                </a:solidFill>
                <a:latin typeface="Monaco" pitchFamily="2" charset="77"/>
              </a:rPr>
              <a:t>DBSCAN</a:t>
            </a:r>
            <a:r>
              <a:rPr lang="en-GB" dirty="0">
                <a:solidFill>
                  <a:srgbClr val="000000"/>
                </a:solidFill>
                <a:latin typeface="Monaco" pitchFamily="2" charset="77"/>
              </a:rPr>
              <a:t>(</a:t>
            </a:r>
            <a:r>
              <a:rPr lang="en-GB" dirty="0">
                <a:solidFill>
                  <a:srgbClr val="000075"/>
                </a:solidFill>
                <a:latin typeface="Monaco" pitchFamily="2" charset="77"/>
              </a:rPr>
              <a:t>eps</a:t>
            </a:r>
            <a:r>
              <a:rPr lang="en-GB" dirty="0">
                <a:solidFill>
                  <a:srgbClr val="434343"/>
                </a:solidFill>
                <a:latin typeface="Monaco" pitchFamily="2" charset="77"/>
              </a:rPr>
              <a:t>=</a:t>
            </a:r>
            <a:r>
              <a:rPr lang="en-GB" dirty="0">
                <a:solidFill>
                  <a:srgbClr val="FC4F08"/>
                </a:solidFill>
                <a:latin typeface="Monaco" pitchFamily="2" charset="77"/>
              </a:rPr>
              <a:t>0.05</a:t>
            </a:r>
            <a:r>
              <a:rPr lang="en-GB" dirty="0">
                <a:solidFill>
                  <a:srgbClr val="000000"/>
                </a:solidFill>
                <a:latin typeface="Monaco" pitchFamily="2" charset="77"/>
              </a:rPr>
              <a:t>, </a:t>
            </a:r>
            <a:r>
              <a:rPr lang="en-GB" dirty="0" err="1">
                <a:solidFill>
                  <a:srgbClr val="000075"/>
                </a:solidFill>
                <a:latin typeface="Monaco" pitchFamily="2" charset="77"/>
              </a:rPr>
              <a:t>min_samples</a:t>
            </a:r>
            <a:r>
              <a:rPr lang="en-GB" dirty="0">
                <a:solidFill>
                  <a:srgbClr val="434343"/>
                </a:solidFill>
                <a:latin typeface="Monaco" pitchFamily="2" charset="77"/>
              </a:rPr>
              <a:t>=</a:t>
            </a:r>
            <a:r>
              <a:rPr lang="en-GB" dirty="0">
                <a:solidFill>
                  <a:srgbClr val="FC4F08"/>
                </a:solidFill>
                <a:latin typeface="Monaco" pitchFamily="2" charset="77"/>
              </a:rPr>
              <a:t>5</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err="1">
                <a:solidFill>
                  <a:srgbClr val="000075"/>
                </a:solidFill>
                <a:latin typeface="Monaco" pitchFamily="2" charset="77"/>
              </a:rPr>
              <a:t>dbscan</a:t>
            </a:r>
            <a:r>
              <a:rPr lang="en-GB" dirty="0" err="1">
                <a:solidFill>
                  <a:srgbClr val="434343"/>
                </a:solidFill>
                <a:latin typeface="Monaco" pitchFamily="2" charset="77"/>
              </a:rPr>
              <a:t>.</a:t>
            </a:r>
            <a:r>
              <a:rPr lang="en-GB" dirty="0" err="1">
                <a:solidFill>
                  <a:srgbClr val="000075"/>
                </a:solidFill>
                <a:latin typeface="Monaco" pitchFamily="2" charset="77"/>
              </a:rPr>
              <a:t>fit</a:t>
            </a:r>
            <a:r>
              <a:rPr lang="en-GB" dirty="0">
                <a:solidFill>
                  <a:srgbClr val="000000"/>
                </a:solidFill>
                <a:latin typeface="Monaco" pitchFamily="2" charset="77"/>
              </a:rPr>
              <a:t>(</a:t>
            </a:r>
            <a:r>
              <a:rPr lang="en-GB" dirty="0">
                <a:solidFill>
                  <a:srgbClr val="000075"/>
                </a:solidFill>
                <a:latin typeface="Monaco" pitchFamily="2" charset="77"/>
              </a:rPr>
              <a:t>X</a:t>
            </a:r>
            <a:r>
              <a:rPr lang="en-GB" dirty="0">
                <a:solidFill>
                  <a:srgbClr val="000000"/>
                </a:solidFill>
                <a:latin typeface="Monaco" pitchFamily="2" charset="77"/>
              </a:rPr>
              <a:t>)</a:t>
            </a:r>
            <a:endParaRPr lang="en-GB" dirty="0">
              <a:solidFill>
                <a:srgbClr val="000075"/>
              </a:solidFill>
              <a:effectLst/>
              <a:latin typeface="Monaco" pitchFamily="2" charset="77"/>
            </a:endParaRPr>
          </a:p>
        </p:txBody>
      </p:sp>
    </p:spTree>
    <p:extLst>
      <p:ext uri="{BB962C8B-B14F-4D97-AF65-F5344CB8AC3E}">
        <p14:creationId xmlns:p14="http://schemas.microsoft.com/office/powerpoint/2010/main" val="1413798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751183" y="268667"/>
            <a:ext cx="10515600" cy="690943"/>
          </a:xfrm>
        </p:spPr>
        <p:txBody>
          <a:bodyPr>
            <a:noAutofit/>
          </a:bodyPr>
          <a:lstStyle/>
          <a:p>
            <a:r>
              <a:rPr lang="en-GB" sz="2800" b="1" dirty="0"/>
              <a:t>DBSCAN - Density-based spatial clustering of applications with noise</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51183" y="1134716"/>
            <a:ext cx="10877787" cy="1415301"/>
          </a:xfrm>
        </p:spPr>
        <p:txBody>
          <a:bodyPr>
            <a:normAutofit fontScale="92500" lnSpcReduction="10000"/>
          </a:bodyPr>
          <a:lstStyle/>
          <a:p>
            <a:pPr marL="0" indent="0">
              <a:lnSpc>
                <a:spcPct val="120000"/>
              </a:lnSpc>
              <a:buNone/>
            </a:pPr>
            <a:r>
              <a:rPr lang="en-GB" dirty="0"/>
              <a:t>It identified quite a lot of anomalies, plus 7 different clusters. Fortunately, if we widen each instance’s neighbourhood by increasing eps to 0.2, we get the clustering on the right, which looks perfect.</a:t>
            </a:r>
          </a:p>
        </p:txBody>
      </p:sp>
      <p:pic>
        <p:nvPicPr>
          <p:cNvPr id="3" name="Picture 2">
            <a:extLst>
              <a:ext uri="{FF2B5EF4-FFF2-40B4-BE49-F238E27FC236}">
                <a16:creationId xmlns:a16="http://schemas.microsoft.com/office/drawing/2014/main" id="{4F0EED5E-DF1B-EF43-8DBB-25CC3211D6DA}"/>
              </a:ext>
            </a:extLst>
          </p:cNvPr>
          <p:cNvPicPr>
            <a:picLocks noChangeAspect="1"/>
          </p:cNvPicPr>
          <p:nvPr/>
        </p:nvPicPr>
        <p:blipFill>
          <a:blip r:embed="rId3"/>
          <a:stretch>
            <a:fillRect/>
          </a:stretch>
        </p:blipFill>
        <p:spPr>
          <a:xfrm>
            <a:off x="633041" y="2955016"/>
            <a:ext cx="10633741" cy="3634317"/>
          </a:xfrm>
          <a:prstGeom prst="rect">
            <a:avLst/>
          </a:prstGeom>
        </p:spPr>
      </p:pic>
    </p:spTree>
    <p:extLst>
      <p:ext uri="{BB962C8B-B14F-4D97-AF65-F5344CB8AC3E}">
        <p14:creationId xmlns:p14="http://schemas.microsoft.com/office/powerpoint/2010/main" val="3577645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751183" y="268667"/>
            <a:ext cx="10515600" cy="690943"/>
          </a:xfrm>
        </p:spPr>
        <p:txBody>
          <a:bodyPr>
            <a:noAutofit/>
          </a:bodyPr>
          <a:lstStyle/>
          <a:p>
            <a:r>
              <a:rPr lang="en-GB" sz="2800" b="1" dirty="0"/>
              <a:t>Other clustering methods</a:t>
            </a:r>
          </a:p>
        </p:txBody>
      </p:sp>
      <p:pic>
        <p:nvPicPr>
          <p:cNvPr id="7" name="Picture 6">
            <a:extLst>
              <a:ext uri="{FF2B5EF4-FFF2-40B4-BE49-F238E27FC236}">
                <a16:creationId xmlns:a16="http://schemas.microsoft.com/office/drawing/2014/main" id="{5004E4BC-1960-5345-8057-46D044B32ADC}"/>
              </a:ext>
            </a:extLst>
          </p:cNvPr>
          <p:cNvPicPr>
            <a:picLocks noChangeAspect="1"/>
          </p:cNvPicPr>
          <p:nvPr/>
        </p:nvPicPr>
        <p:blipFill>
          <a:blip r:embed="rId3"/>
          <a:stretch>
            <a:fillRect/>
          </a:stretch>
        </p:blipFill>
        <p:spPr>
          <a:xfrm>
            <a:off x="1278732" y="943917"/>
            <a:ext cx="9460501" cy="5914083"/>
          </a:xfrm>
          <a:prstGeom prst="rect">
            <a:avLst/>
          </a:prstGeom>
        </p:spPr>
      </p:pic>
      <p:sp>
        <p:nvSpPr>
          <p:cNvPr id="8" name="Rectangle 7">
            <a:extLst>
              <a:ext uri="{FF2B5EF4-FFF2-40B4-BE49-F238E27FC236}">
                <a16:creationId xmlns:a16="http://schemas.microsoft.com/office/drawing/2014/main" id="{1874F8D3-1E8E-B846-9630-07F79A66FF37}"/>
              </a:ext>
            </a:extLst>
          </p:cNvPr>
          <p:cNvSpPr/>
          <p:nvPr/>
        </p:nvSpPr>
        <p:spPr>
          <a:xfrm>
            <a:off x="6456837" y="84001"/>
            <a:ext cx="5331396" cy="369332"/>
          </a:xfrm>
          <a:prstGeom prst="rect">
            <a:avLst/>
          </a:prstGeom>
        </p:spPr>
        <p:txBody>
          <a:bodyPr wrap="none">
            <a:spAutoFit/>
          </a:bodyPr>
          <a:lstStyle/>
          <a:p>
            <a:r>
              <a:rPr lang="en-US" dirty="0"/>
              <a:t>https://scikit-</a:t>
            </a:r>
            <a:r>
              <a:rPr lang="en-US" dirty="0" err="1"/>
              <a:t>learn.org</a:t>
            </a:r>
            <a:r>
              <a:rPr lang="en-US" dirty="0"/>
              <a:t>/stable/modules/</a:t>
            </a:r>
            <a:r>
              <a:rPr lang="en-US" dirty="0" err="1"/>
              <a:t>clustering.html</a:t>
            </a:r>
            <a:endParaRPr lang="en-US" dirty="0"/>
          </a:p>
        </p:txBody>
      </p:sp>
    </p:spTree>
    <p:extLst>
      <p:ext uri="{BB962C8B-B14F-4D97-AF65-F5344CB8AC3E}">
        <p14:creationId xmlns:p14="http://schemas.microsoft.com/office/powerpoint/2010/main" val="226577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FD5A5F-E0FA-8D4D-8EBD-33A085A19ED7}"/>
              </a:ext>
            </a:extLst>
          </p:cNvPr>
          <p:cNvSpPr/>
          <p:nvPr/>
        </p:nvSpPr>
        <p:spPr>
          <a:xfrm>
            <a:off x="1865376" y="3105834"/>
            <a:ext cx="8790432" cy="646331"/>
          </a:xfrm>
          <a:prstGeom prst="rect">
            <a:avLst/>
          </a:prstGeom>
        </p:spPr>
        <p:txBody>
          <a:bodyPr wrap="square">
            <a:spAutoFit/>
          </a:bodyPr>
          <a:lstStyle/>
          <a:p>
            <a:r>
              <a:rPr lang="en-US" dirty="0">
                <a:hlinkClick r:id="rId2"/>
              </a:rPr>
              <a:t>https://github.com/ageron/handson-ml2/blob/master/09_unsupervised_learning.ipynb</a:t>
            </a:r>
            <a:endParaRPr lang="en-US" dirty="0"/>
          </a:p>
          <a:p>
            <a:endParaRPr lang="en-US" dirty="0"/>
          </a:p>
        </p:txBody>
      </p:sp>
    </p:spTree>
    <p:extLst>
      <p:ext uri="{BB962C8B-B14F-4D97-AF65-F5344CB8AC3E}">
        <p14:creationId xmlns:p14="http://schemas.microsoft.com/office/powerpoint/2010/main" val="134560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51000">
              <a:srgbClr val="7030A0"/>
            </a:gs>
            <a:gs pos="83000">
              <a:srgbClr val="7030A0">
                <a:lumMod val="70000"/>
              </a:srgbClr>
            </a:gs>
            <a:gs pos="100000">
              <a:srgbClr val="7030A0">
                <a:lumMod val="91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289D34-849A-5B48-8316-6B511D1FE16C}"/>
              </a:ext>
            </a:extLst>
          </p:cNvPr>
          <p:cNvSpPr>
            <a:spLocks noGrp="1"/>
          </p:cNvSpPr>
          <p:nvPr>
            <p:ph type="subTitle" idx="1"/>
          </p:nvPr>
        </p:nvSpPr>
        <p:spPr>
          <a:xfrm>
            <a:off x="1524000" y="2601119"/>
            <a:ext cx="9144000" cy="1655762"/>
          </a:xfrm>
        </p:spPr>
        <p:txBody>
          <a:bodyPr>
            <a:normAutofit/>
          </a:bodyPr>
          <a:lstStyle/>
          <a:p>
            <a:r>
              <a:rPr lang="en-US" sz="5400" dirty="0">
                <a:solidFill>
                  <a:schemeClr val="bg1"/>
                </a:solidFill>
              </a:rPr>
              <a:t>Use cases of clustering</a:t>
            </a:r>
          </a:p>
        </p:txBody>
      </p:sp>
    </p:spTree>
    <p:extLst>
      <p:ext uri="{BB962C8B-B14F-4D97-AF65-F5344CB8AC3E}">
        <p14:creationId xmlns:p14="http://schemas.microsoft.com/office/powerpoint/2010/main" val="649508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751183" y="230030"/>
            <a:ext cx="10515600" cy="690943"/>
          </a:xfrm>
        </p:spPr>
        <p:txBody>
          <a:bodyPr>
            <a:normAutofit fontScale="90000"/>
          </a:bodyPr>
          <a:lstStyle/>
          <a:p>
            <a:r>
              <a:rPr lang="en-GB" b="1" dirty="0"/>
              <a:t>Using clustering for image segmentation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54180" y="1069319"/>
            <a:ext cx="10752604" cy="1060704"/>
          </a:xfrm>
        </p:spPr>
        <p:txBody>
          <a:bodyPr>
            <a:normAutofit fontScale="92500" lnSpcReduction="10000"/>
          </a:bodyPr>
          <a:lstStyle/>
          <a:p>
            <a:r>
              <a:rPr lang="en-GB" dirty="0"/>
              <a:t>Image segmentation is the task of partitioning an image into multiple segments. In semantic segmentation, all pixels that are part of the same object type get assigned to the same segment.</a:t>
            </a:r>
          </a:p>
        </p:txBody>
      </p:sp>
      <p:pic>
        <p:nvPicPr>
          <p:cNvPr id="4" name="Picture 3">
            <a:extLst>
              <a:ext uri="{FF2B5EF4-FFF2-40B4-BE49-F238E27FC236}">
                <a16:creationId xmlns:a16="http://schemas.microsoft.com/office/drawing/2014/main" id="{998E7566-653F-F445-A3F3-435851E89259}"/>
              </a:ext>
            </a:extLst>
          </p:cNvPr>
          <p:cNvPicPr>
            <a:picLocks noChangeAspect="1"/>
          </p:cNvPicPr>
          <p:nvPr/>
        </p:nvPicPr>
        <p:blipFill>
          <a:blip r:embed="rId3"/>
          <a:stretch>
            <a:fillRect/>
          </a:stretch>
        </p:blipFill>
        <p:spPr>
          <a:xfrm>
            <a:off x="1494536" y="2278370"/>
            <a:ext cx="8685784" cy="4437992"/>
          </a:xfrm>
          <a:prstGeom prst="rect">
            <a:avLst/>
          </a:prstGeom>
        </p:spPr>
      </p:pic>
    </p:spTree>
    <p:extLst>
      <p:ext uri="{BB962C8B-B14F-4D97-AF65-F5344CB8AC3E}">
        <p14:creationId xmlns:p14="http://schemas.microsoft.com/office/powerpoint/2010/main" val="3968790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751183" y="230030"/>
            <a:ext cx="10515600" cy="690943"/>
          </a:xfrm>
        </p:spPr>
        <p:txBody>
          <a:bodyPr>
            <a:normAutofit fontScale="90000"/>
          </a:bodyPr>
          <a:lstStyle/>
          <a:p>
            <a:r>
              <a:rPr lang="en-GB" b="1" dirty="0"/>
              <a:t>Using Clustering for Semi-Supervised Learning</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51183" y="1020550"/>
            <a:ext cx="10752604" cy="1454426"/>
          </a:xfrm>
        </p:spPr>
        <p:txBody>
          <a:bodyPr>
            <a:normAutofit fontScale="70000" lnSpcReduction="20000"/>
          </a:bodyPr>
          <a:lstStyle/>
          <a:p>
            <a:pPr>
              <a:lnSpc>
                <a:spcPct val="120000"/>
              </a:lnSpc>
            </a:pPr>
            <a:r>
              <a:rPr lang="en-GB" dirty="0"/>
              <a:t>Another use case for clustering is in semi-supervised learning, when we have plenty of unlabelled instances and very few labelled instances. </a:t>
            </a:r>
          </a:p>
          <a:p>
            <a:pPr>
              <a:lnSpc>
                <a:spcPct val="120000"/>
              </a:lnSpc>
            </a:pPr>
            <a:r>
              <a:rPr lang="en-GB" dirty="0"/>
              <a:t>First, let’s cluster the training set into 50 clusters, then for each cluster let’s find the image closest to the centroid. We will call these images the representative images:</a:t>
            </a:r>
          </a:p>
          <a:p>
            <a:pPr>
              <a:lnSpc>
                <a:spcPct val="120000"/>
              </a:lnSpc>
            </a:pPr>
            <a:endParaRPr lang="en-GB" dirty="0"/>
          </a:p>
        </p:txBody>
      </p:sp>
      <p:sp>
        <p:nvSpPr>
          <p:cNvPr id="3" name="Rectangle 2">
            <a:extLst>
              <a:ext uri="{FF2B5EF4-FFF2-40B4-BE49-F238E27FC236}">
                <a16:creationId xmlns:a16="http://schemas.microsoft.com/office/drawing/2014/main" id="{5641B871-E64C-324F-AC4E-F7A3CA07F9DC}"/>
              </a:ext>
            </a:extLst>
          </p:cNvPr>
          <p:cNvSpPr/>
          <p:nvPr/>
        </p:nvSpPr>
        <p:spPr>
          <a:xfrm>
            <a:off x="1464415" y="2574553"/>
            <a:ext cx="9802368" cy="1477328"/>
          </a:xfrm>
          <a:prstGeom prst="rect">
            <a:avLst/>
          </a:prstGeom>
        </p:spPr>
        <p:txBody>
          <a:bodyPr wrap="square">
            <a:spAutoFit/>
          </a:bodyPr>
          <a:lstStyle/>
          <a:p>
            <a:r>
              <a:rPr lang="en-GB" dirty="0">
                <a:solidFill>
                  <a:srgbClr val="000075"/>
                </a:solidFill>
                <a:latin typeface="Monaco" pitchFamily="2" charset="77"/>
              </a:rPr>
              <a:t>k</a:t>
            </a:r>
            <a:r>
              <a:rPr lang="en-GB" dirty="0">
                <a:solidFill>
                  <a:srgbClr val="434343"/>
                </a:solidFill>
                <a:latin typeface="Monaco" pitchFamily="2" charset="77"/>
              </a:rPr>
              <a:t>=</a:t>
            </a:r>
            <a:r>
              <a:rPr lang="en-GB" dirty="0">
                <a:solidFill>
                  <a:srgbClr val="FC4F08"/>
                </a:solidFill>
                <a:latin typeface="Monaco" pitchFamily="2" charset="77"/>
              </a:rPr>
              <a:t>50</a:t>
            </a:r>
          </a:p>
          <a:p>
            <a:r>
              <a:rPr lang="en-GB" dirty="0" err="1">
                <a:solidFill>
                  <a:srgbClr val="000075"/>
                </a:solidFill>
                <a:latin typeface="Monaco" pitchFamily="2" charset="77"/>
              </a:rPr>
              <a:t>kmeans</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KMeans</a:t>
            </a:r>
            <a:r>
              <a:rPr lang="en-GB" dirty="0">
                <a:solidFill>
                  <a:srgbClr val="000000"/>
                </a:solidFill>
                <a:latin typeface="Monaco" pitchFamily="2" charset="77"/>
              </a:rPr>
              <a:t>(</a:t>
            </a:r>
            <a:r>
              <a:rPr lang="en-GB" dirty="0" err="1">
                <a:solidFill>
                  <a:srgbClr val="000075"/>
                </a:solidFill>
                <a:latin typeface="Monaco" pitchFamily="2" charset="77"/>
              </a:rPr>
              <a:t>n_clusters</a:t>
            </a:r>
            <a:r>
              <a:rPr lang="en-GB" dirty="0">
                <a:solidFill>
                  <a:srgbClr val="434343"/>
                </a:solidFill>
                <a:latin typeface="Monaco" pitchFamily="2" charset="77"/>
              </a:rPr>
              <a:t>=</a:t>
            </a:r>
            <a:r>
              <a:rPr lang="en-GB" dirty="0">
                <a:solidFill>
                  <a:srgbClr val="000075"/>
                </a:solidFill>
                <a:latin typeface="Monaco" pitchFamily="2" charset="77"/>
              </a:rPr>
              <a:t>k</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err="1">
                <a:solidFill>
                  <a:srgbClr val="000075"/>
                </a:solidFill>
                <a:latin typeface="Monaco" pitchFamily="2" charset="77"/>
              </a:rPr>
              <a:t>X_digits_dist</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kmeans</a:t>
            </a:r>
            <a:r>
              <a:rPr lang="en-GB" dirty="0" err="1">
                <a:solidFill>
                  <a:srgbClr val="434343"/>
                </a:solidFill>
                <a:latin typeface="Monaco" pitchFamily="2" charset="77"/>
              </a:rPr>
              <a:t>.</a:t>
            </a:r>
            <a:r>
              <a:rPr lang="en-GB" dirty="0" err="1">
                <a:solidFill>
                  <a:srgbClr val="000075"/>
                </a:solidFill>
                <a:latin typeface="Monaco" pitchFamily="2" charset="77"/>
              </a:rPr>
              <a:t>fit_transform</a:t>
            </a:r>
            <a:r>
              <a:rPr lang="en-GB" dirty="0">
                <a:solidFill>
                  <a:srgbClr val="000000"/>
                </a:solidFill>
                <a:latin typeface="Monaco" pitchFamily="2" charset="77"/>
              </a:rPr>
              <a:t>(</a:t>
            </a:r>
            <a:r>
              <a:rPr lang="en-GB" dirty="0" err="1">
                <a:solidFill>
                  <a:srgbClr val="000075"/>
                </a:solidFill>
                <a:latin typeface="Monaco" pitchFamily="2" charset="77"/>
              </a:rPr>
              <a:t>X_train</a:t>
            </a:r>
            <a:r>
              <a:rPr lang="en-GB" dirty="0">
                <a:solidFill>
                  <a:srgbClr val="000000"/>
                </a:solidFill>
                <a:latin typeface="Monaco" pitchFamily="2" charset="77"/>
              </a:rPr>
              <a:t>) </a:t>
            </a:r>
          </a:p>
          <a:p>
            <a:r>
              <a:rPr lang="en-GB" dirty="0" err="1">
                <a:solidFill>
                  <a:srgbClr val="000075"/>
                </a:solidFill>
                <a:latin typeface="Monaco" pitchFamily="2" charset="77"/>
              </a:rPr>
              <a:t>representative_digit_idx</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np</a:t>
            </a:r>
            <a:r>
              <a:rPr lang="en-GB" dirty="0" err="1">
                <a:solidFill>
                  <a:srgbClr val="434343"/>
                </a:solidFill>
                <a:latin typeface="Monaco" pitchFamily="2" charset="77"/>
              </a:rPr>
              <a:t>.</a:t>
            </a:r>
            <a:r>
              <a:rPr lang="en-GB" dirty="0" err="1">
                <a:solidFill>
                  <a:srgbClr val="000075"/>
                </a:solidFill>
                <a:latin typeface="Monaco" pitchFamily="2" charset="77"/>
              </a:rPr>
              <a:t>argmin</a:t>
            </a:r>
            <a:r>
              <a:rPr lang="en-GB" dirty="0">
                <a:solidFill>
                  <a:srgbClr val="000000"/>
                </a:solidFill>
                <a:latin typeface="Monaco" pitchFamily="2" charset="77"/>
              </a:rPr>
              <a:t>(</a:t>
            </a:r>
            <a:r>
              <a:rPr lang="en-GB" dirty="0" err="1">
                <a:solidFill>
                  <a:srgbClr val="000075"/>
                </a:solidFill>
                <a:latin typeface="Monaco" pitchFamily="2" charset="77"/>
              </a:rPr>
              <a:t>X_digits_dist</a:t>
            </a:r>
            <a:r>
              <a:rPr lang="en-GB" dirty="0">
                <a:solidFill>
                  <a:srgbClr val="000000"/>
                </a:solidFill>
                <a:latin typeface="Monaco" pitchFamily="2" charset="77"/>
              </a:rPr>
              <a:t>, </a:t>
            </a:r>
            <a:r>
              <a:rPr lang="en-GB" dirty="0">
                <a:solidFill>
                  <a:srgbClr val="000075"/>
                </a:solidFill>
                <a:latin typeface="Monaco" pitchFamily="2" charset="77"/>
              </a:rPr>
              <a:t>axis</a:t>
            </a:r>
            <a:r>
              <a:rPr lang="en-GB" dirty="0">
                <a:solidFill>
                  <a:srgbClr val="434343"/>
                </a:solidFill>
                <a:latin typeface="Monaco" pitchFamily="2" charset="77"/>
              </a:rPr>
              <a:t>=</a:t>
            </a:r>
            <a:r>
              <a:rPr lang="en-GB" dirty="0">
                <a:solidFill>
                  <a:srgbClr val="FC4F08"/>
                </a:solidFill>
                <a:latin typeface="Monaco" pitchFamily="2" charset="77"/>
              </a:rPr>
              <a:t>0</a:t>
            </a:r>
            <a:r>
              <a:rPr lang="en-GB" dirty="0">
                <a:solidFill>
                  <a:srgbClr val="000000"/>
                </a:solidFill>
                <a:latin typeface="Monaco" pitchFamily="2" charset="77"/>
              </a:rPr>
              <a:t>) </a:t>
            </a:r>
            <a:r>
              <a:rPr lang="en-GB" dirty="0" err="1">
                <a:solidFill>
                  <a:srgbClr val="000075"/>
                </a:solidFill>
                <a:latin typeface="Monaco" pitchFamily="2" charset="77"/>
              </a:rPr>
              <a:t>X_representative_digits</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X_train</a:t>
            </a:r>
            <a:r>
              <a:rPr lang="en-GB" dirty="0">
                <a:solidFill>
                  <a:srgbClr val="000000"/>
                </a:solidFill>
                <a:latin typeface="Monaco" pitchFamily="2" charset="77"/>
              </a:rPr>
              <a:t>[</a:t>
            </a:r>
            <a:r>
              <a:rPr lang="en-GB" dirty="0" err="1">
                <a:solidFill>
                  <a:srgbClr val="000075"/>
                </a:solidFill>
                <a:latin typeface="Monaco" pitchFamily="2" charset="77"/>
              </a:rPr>
              <a:t>representative_digit_idx</a:t>
            </a:r>
            <a:r>
              <a:rPr lang="en-GB" dirty="0">
                <a:solidFill>
                  <a:srgbClr val="000000"/>
                </a:solidFill>
                <a:latin typeface="Monaco" pitchFamily="2" charset="77"/>
              </a:rPr>
              <a:t>]</a:t>
            </a:r>
            <a:endParaRPr lang="en-GB" dirty="0">
              <a:solidFill>
                <a:srgbClr val="000075"/>
              </a:solidFill>
              <a:effectLst/>
              <a:latin typeface="Monaco" pitchFamily="2" charset="77"/>
            </a:endParaRPr>
          </a:p>
        </p:txBody>
      </p:sp>
      <p:pic>
        <p:nvPicPr>
          <p:cNvPr id="5" name="Picture 4">
            <a:extLst>
              <a:ext uri="{FF2B5EF4-FFF2-40B4-BE49-F238E27FC236}">
                <a16:creationId xmlns:a16="http://schemas.microsoft.com/office/drawing/2014/main" id="{9EDBEC22-B498-924F-9A64-8434D29AB083}"/>
              </a:ext>
            </a:extLst>
          </p:cNvPr>
          <p:cNvPicPr>
            <a:picLocks noChangeAspect="1"/>
          </p:cNvPicPr>
          <p:nvPr/>
        </p:nvPicPr>
        <p:blipFill>
          <a:blip r:embed="rId3"/>
          <a:stretch>
            <a:fillRect/>
          </a:stretch>
        </p:blipFill>
        <p:spPr>
          <a:xfrm>
            <a:off x="1354687" y="4204203"/>
            <a:ext cx="9081777" cy="2523638"/>
          </a:xfrm>
          <a:prstGeom prst="rect">
            <a:avLst/>
          </a:prstGeom>
        </p:spPr>
      </p:pic>
    </p:spTree>
    <p:extLst>
      <p:ext uri="{BB962C8B-B14F-4D97-AF65-F5344CB8AC3E}">
        <p14:creationId xmlns:p14="http://schemas.microsoft.com/office/powerpoint/2010/main" val="2198356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368228"/>
            <a:ext cx="10515600" cy="690943"/>
          </a:xfrm>
        </p:spPr>
        <p:txBody>
          <a:bodyPr>
            <a:normAutofit fontScale="90000"/>
          </a:bodyPr>
          <a:lstStyle/>
          <a:p>
            <a:r>
              <a:rPr lang="en-GB" b="1" dirty="0"/>
              <a:t>Using Clustering for Semi-Supervised Learning</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19698" y="1630150"/>
            <a:ext cx="10752604" cy="369338"/>
          </a:xfrm>
        </p:spPr>
        <p:txBody>
          <a:bodyPr>
            <a:normAutofit fontScale="85000" lnSpcReduction="20000"/>
          </a:bodyPr>
          <a:lstStyle/>
          <a:p>
            <a:r>
              <a:rPr lang="en-GB" dirty="0"/>
              <a:t>Now the 50 images are manually labelled and trained:</a:t>
            </a:r>
          </a:p>
        </p:txBody>
      </p:sp>
      <p:sp>
        <p:nvSpPr>
          <p:cNvPr id="4" name="Rectangle 3">
            <a:extLst>
              <a:ext uri="{FF2B5EF4-FFF2-40B4-BE49-F238E27FC236}">
                <a16:creationId xmlns:a16="http://schemas.microsoft.com/office/drawing/2014/main" id="{323DF49C-7759-3C4A-A7A0-54C0790D7CA5}"/>
              </a:ext>
            </a:extLst>
          </p:cNvPr>
          <p:cNvSpPr/>
          <p:nvPr/>
        </p:nvSpPr>
        <p:spPr>
          <a:xfrm>
            <a:off x="1163331" y="2099065"/>
            <a:ext cx="9241536" cy="1200329"/>
          </a:xfrm>
          <a:prstGeom prst="rect">
            <a:avLst/>
          </a:prstGeom>
        </p:spPr>
        <p:txBody>
          <a:bodyPr wrap="square">
            <a:spAutoFit/>
          </a:bodyPr>
          <a:lstStyle/>
          <a:p>
            <a:r>
              <a:rPr lang="en-GB" dirty="0">
                <a:solidFill>
                  <a:srgbClr val="000087"/>
                </a:solidFill>
                <a:latin typeface="Monaco" pitchFamily="2" charset="77"/>
              </a:rPr>
              <a:t>&gt;&gt;&gt; </a:t>
            </a:r>
            <a:r>
              <a:rPr lang="en-GB" dirty="0" err="1">
                <a:solidFill>
                  <a:srgbClr val="000075"/>
                </a:solidFill>
                <a:latin typeface="Monaco" pitchFamily="2" charset="77"/>
              </a:rPr>
              <a:t>log_reg</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LogisticRegression</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a:solidFill>
                  <a:srgbClr val="000087"/>
                </a:solidFill>
                <a:latin typeface="Monaco" pitchFamily="2" charset="77"/>
              </a:rPr>
              <a:t>&gt;&gt;&gt; </a:t>
            </a:r>
            <a:r>
              <a:rPr lang="en-GB" dirty="0" err="1">
                <a:solidFill>
                  <a:srgbClr val="000075"/>
                </a:solidFill>
                <a:latin typeface="Monaco" pitchFamily="2" charset="77"/>
              </a:rPr>
              <a:t>log_reg</a:t>
            </a:r>
            <a:r>
              <a:rPr lang="en-GB" dirty="0" err="1">
                <a:solidFill>
                  <a:srgbClr val="434343"/>
                </a:solidFill>
                <a:latin typeface="Monaco" pitchFamily="2" charset="77"/>
              </a:rPr>
              <a:t>.</a:t>
            </a:r>
            <a:r>
              <a:rPr lang="en-GB" dirty="0" err="1">
                <a:solidFill>
                  <a:srgbClr val="000075"/>
                </a:solidFill>
                <a:latin typeface="Monaco" pitchFamily="2" charset="77"/>
              </a:rPr>
              <a:t>fit</a:t>
            </a:r>
            <a:r>
              <a:rPr lang="en-GB" dirty="0">
                <a:solidFill>
                  <a:srgbClr val="000000"/>
                </a:solidFill>
                <a:latin typeface="Monaco" pitchFamily="2" charset="77"/>
              </a:rPr>
              <a:t>(</a:t>
            </a:r>
            <a:r>
              <a:rPr lang="en-GB" dirty="0" err="1">
                <a:solidFill>
                  <a:srgbClr val="000075"/>
                </a:solidFill>
                <a:latin typeface="Monaco" pitchFamily="2" charset="77"/>
              </a:rPr>
              <a:t>X_representative_digits</a:t>
            </a:r>
            <a:r>
              <a:rPr lang="en-GB" dirty="0">
                <a:solidFill>
                  <a:srgbClr val="000000"/>
                </a:solidFill>
                <a:latin typeface="Monaco" pitchFamily="2" charset="77"/>
              </a:rPr>
              <a:t>, </a:t>
            </a:r>
            <a:r>
              <a:rPr lang="en-GB" dirty="0" err="1">
                <a:solidFill>
                  <a:srgbClr val="000075"/>
                </a:solidFill>
                <a:latin typeface="Monaco" pitchFamily="2" charset="77"/>
              </a:rPr>
              <a:t>y_representative_digits</a:t>
            </a:r>
            <a:r>
              <a:rPr lang="en-GB" dirty="0">
                <a:solidFill>
                  <a:srgbClr val="000000"/>
                </a:solidFill>
                <a:latin typeface="Monaco" pitchFamily="2" charset="77"/>
              </a:rPr>
              <a:t>) </a:t>
            </a:r>
            <a:r>
              <a:rPr lang="en-GB" dirty="0">
                <a:solidFill>
                  <a:srgbClr val="000087"/>
                </a:solidFill>
                <a:latin typeface="Monaco" pitchFamily="2" charset="77"/>
              </a:rPr>
              <a:t>&gt;&gt;&gt; </a:t>
            </a:r>
            <a:r>
              <a:rPr lang="en-GB" dirty="0" err="1">
                <a:solidFill>
                  <a:srgbClr val="000075"/>
                </a:solidFill>
                <a:latin typeface="Monaco" pitchFamily="2" charset="77"/>
              </a:rPr>
              <a:t>log_reg</a:t>
            </a:r>
            <a:r>
              <a:rPr lang="en-GB" dirty="0" err="1">
                <a:solidFill>
                  <a:srgbClr val="434343"/>
                </a:solidFill>
                <a:latin typeface="Monaco" pitchFamily="2" charset="77"/>
              </a:rPr>
              <a:t>.</a:t>
            </a:r>
            <a:r>
              <a:rPr lang="en-GB" dirty="0" err="1">
                <a:solidFill>
                  <a:srgbClr val="000075"/>
                </a:solidFill>
                <a:latin typeface="Monaco" pitchFamily="2" charset="77"/>
              </a:rPr>
              <a:t>score</a:t>
            </a:r>
            <a:r>
              <a:rPr lang="en-GB" dirty="0">
                <a:solidFill>
                  <a:srgbClr val="000000"/>
                </a:solidFill>
                <a:latin typeface="Monaco" pitchFamily="2" charset="77"/>
              </a:rPr>
              <a:t>(</a:t>
            </a:r>
            <a:r>
              <a:rPr lang="en-GB" dirty="0" err="1">
                <a:solidFill>
                  <a:srgbClr val="000075"/>
                </a:solidFill>
                <a:latin typeface="Monaco" pitchFamily="2" charset="77"/>
              </a:rPr>
              <a:t>X_test</a:t>
            </a:r>
            <a:r>
              <a:rPr lang="en-GB" dirty="0">
                <a:solidFill>
                  <a:srgbClr val="000000"/>
                </a:solidFill>
                <a:latin typeface="Monaco" pitchFamily="2" charset="77"/>
              </a:rPr>
              <a:t>, </a:t>
            </a:r>
            <a:r>
              <a:rPr lang="en-GB" dirty="0" err="1">
                <a:solidFill>
                  <a:srgbClr val="000075"/>
                </a:solidFill>
                <a:latin typeface="Monaco" pitchFamily="2" charset="77"/>
              </a:rPr>
              <a:t>y_test</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a:solidFill>
                  <a:srgbClr val="000000"/>
                </a:solidFill>
                <a:latin typeface="Monaco" pitchFamily="2" charset="77"/>
              </a:rPr>
              <a:t>0.9244444444444444</a:t>
            </a:r>
            <a:endParaRPr lang="en-GB" dirty="0">
              <a:solidFill>
                <a:srgbClr val="000000"/>
              </a:solidFill>
              <a:effectLst/>
              <a:latin typeface="Monaco" pitchFamily="2" charset="77"/>
            </a:endParaRPr>
          </a:p>
        </p:txBody>
      </p:sp>
      <p:sp>
        <p:nvSpPr>
          <p:cNvPr id="7" name="Content Placeholder 5">
            <a:extLst>
              <a:ext uri="{FF2B5EF4-FFF2-40B4-BE49-F238E27FC236}">
                <a16:creationId xmlns:a16="http://schemas.microsoft.com/office/drawing/2014/main" id="{FC0C2E8D-A43D-2F44-8FBD-5FC0AE2B09D1}"/>
              </a:ext>
            </a:extLst>
          </p:cNvPr>
          <p:cNvSpPr txBox="1">
            <a:spLocks/>
          </p:cNvSpPr>
          <p:nvPr/>
        </p:nvSpPr>
        <p:spPr>
          <a:xfrm>
            <a:off x="719698" y="3513814"/>
            <a:ext cx="10752604" cy="86311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030A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GB" dirty="0"/>
              <a:t>one step further: we can propagate the labels to all the other instances (or nearby instances) in the same cluster, then train a model. This is called </a:t>
            </a:r>
            <a:r>
              <a:rPr lang="en-GB" i="1" dirty="0"/>
              <a:t>label propagation</a:t>
            </a:r>
            <a:r>
              <a:rPr lang="en-GB" dirty="0"/>
              <a:t>:</a:t>
            </a:r>
          </a:p>
        </p:txBody>
      </p:sp>
      <p:sp>
        <p:nvSpPr>
          <p:cNvPr id="8" name="Rectangle 7">
            <a:extLst>
              <a:ext uri="{FF2B5EF4-FFF2-40B4-BE49-F238E27FC236}">
                <a16:creationId xmlns:a16="http://schemas.microsoft.com/office/drawing/2014/main" id="{319E36B5-08A2-B24A-9B60-D79C90A4A3B3}"/>
              </a:ext>
            </a:extLst>
          </p:cNvPr>
          <p:cNvSpPr/>
          <p:nvPr/>
        </p:nvSpPr>
        <p:spPr>
          <a:xfrm>
            <a:off x="1163331" y="4138726"/>
            <a:ext cx="10497312" cy="1754326"/>
          </a:xfrm>
          <a:prstGeom prst="rect">
            <a:avLst/>
          </a:prstGeom>
        </p:spPr>
        <p:txBody>
          <a:bodyPr wrap="square">
            <a:spAutoFit/>
          </a:bodyPr>
          <a:lstStyle/>
          <a:p>
            <a:br>
              <a:rPr lang="en-GB" dirty="0">
                <a:solidFill>
                  <a:srgbClr val="000000"/>
                </a:solidFill>
                <a:latin typeface="Times" pitchFamily="2" charset="0"/>
              </a:rPr>
            </a:br>
            <a:endParaRPr lang="en-GB" dirty="0">
              <a:solidFill>
                <a:srgbClr val="000000"/>
              </a:solidFill>
              <a:latin typeface="Times" pitchFamily="2" charset="0"/>
            </a:endParaRPr>
          </a:p>
          <a:p>
            <a:r>
              <a:rPr lang="en-GB" dirty="0">
                <a:solidFill>
                  <a:srgbClr val="000087"/>
                </a:solidFill>
                <a:latin typeface="Monaco" pitchFamily="2" charset="77"/>
              </a:rPr>
              <a:t>&gt;&gt;&gt; </a:t>
            </a:r>
            <a:r>
              <a:rPr lang="en-GB" dirty="0" err="1">
                <a:solidFill>
                  <a:srgbClr val="000075"/>
                </a:solidFill>
                <a:latin typeface="Monaco" pitchFamily="2" charset="77"/>
              </a:rPr>
              <a:t>log_reg</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LogisticRegression</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a:solidFill>
                  <a:srgbClr val="000087"/>
                </a:solidFill>
                <a:latin typeface="Monaco" pitchFamily="2" charset="77"/>
              </a:rPr>
              <a:t>&gt;&gt;&gt; </a:t>
            </a:r>
            <a:r>
              <a:rPr lang="en-GB" dirty="0" err="1">
                <a:solidFill>
                  <a:srgbClr val="000075"/>
                </a:solidFill>
                <a:latin typeface="Monaco" pitchFamily="2" charset="77"/>
              </a:rPr>
              <a:t>log_reg</a:t>
            </a:r>
            <a:r>
              <a:rPr lang="en-GB" dirty="0" err="1">
                <a:solidFill>
                  <a:srgbClr val="434343"/>
                </a:solidFill>
                <a:latin typeface="Monaco" pitchFamily="2" charset="77"/>
              </a:rPr>
              <a:t>.</a:t>
            </a:r>
            <a:r>
              <a:rPr lang="en-GB" dirty="0" err="1">
                <a:solidFill>
                  <a:srgbClr val="000075"/>
                </a:solidFill>
                <a:latin typeface="Monaco" pitchFamily="2" charset="77"/>
              </a:rPr>
              <a:t>fit</a:t>
            </a:r>
            <a:r>
              <a:rPr lang="en-GB" dirty="0">
                <a:solidFill>
                  <a:srgbClr val="000000"/>
                </a:solidFill>
                <a:latin typeface="Monaco" pitchFamily="2" charset="77"/>
              </a:rPr>
              <a:t>(</a:t>
            </a:r>
            <a:r>
              <a:rPr lang="en-GB" dirty="0" err="1">
                <a:solidFill>
                  <a:srgbClr val="000075"/>
                </a:solidFill>
                <a:latin typeface="Monaco" pitchFamily="2" charset="77"/>
              </a:rPr>
              <a:t>X_train_partially_propagated</a:t>
            </a:r>
            <a:r>
              <a:rPr lang="en-GB" dirty="0">
                <a:solidFill>
                  <a:srgbClr val="000000"/>
                </a:solidFill>
                <a:latin typeface="Monaco" pitchFamily="2" charset="77"/>
              </a:rPr>
              <a:t>, </a:t>
            </a:r>
            <a:r>
              <a:rPr lang="en-GB" dirty="0" err="1">
                <a:solidFill>
                  <a:srgbClr val="000075"/>
                </a:solidFill>
                <a:latin typeface="Monaco" pitchFamily="2" charset="77"/>
              </a:rPr>
              <a:t>y_train_partially_propagated</a:t>
            </a:r>
            <a:r>
              <a:rPr lang="en-GB" dirty="0">
                <a:solidFill>
                  <a:srgbClr val="000000"/>
                </a:solidFill>
                <a:latin typeface="Monaco" pitchFamily="2" charset="77"/>
              </a:rPr>
              <a:t>) </a:t>
            </a:r>
            <a:r>
              <a:rPr lang="en-GB" dirty="0">
                <a:solidFill>
                  <a:srgbClr val="000087"/>
                </a:solidFill>
                <a:latin typeface="Monaco" pitchFamily="2" charset="77"/>
              </a:rPr>
              <a:t>&gt;&gt;&gt; </a:t>
            </a:r>
            <a:r>
              <a:rPr lang="en-GB" dirty="0" err="1">
                <a:solidFill>
                  <a:srgbClr val="000075"/>
                </a:solidFill>
                <a:latin typeface="Monaco" pitchFamily="2" charset="77"/>
              </a:rPr>
              <a:t>log_reg</a:t>
            </a:r>
            <a:r>
              <a:rPr lang="en-GB" dirty="0" err="1">
                <a:solidFill>
                  <a:srgbClr val="434343"/>
                </a:solidFill>
                <a:latin typeface="Monaco" pitchFamily="2" charset="77"/>
              </a:rPr>
              <a:t>.</a:t>
            </a:r>
            <a:r>
              <a:rPr lang="en-GB" dirty="0" err="1">
                <a:solidFill>
                  <a:srgbClr val="000075"/>
                </a:solidFill>
                <a:latin typeface="Monaco" pitchFamily="2" charset="77"/>
              </a:rPr>
              <a:t>score</a:t>
            </a:r>
            <a:r>
              <a:rPr lang="en-GB" dirty="0">
                <a:solidFill>
                  <a:srgbClr val="000000"/>
                </a:solidFill>
                <a:latin typeface="Monaco" pitchFamily="2" charset="77"/>
              </a:rPr>
              <a:t>(</a:t>
            </a:r>
            <a:r>
              <a:rPr lang="en-GB" dirty="0" err="1">
                <a:solidFill>
                  <a:srgbClr val="000075"/>
                </a:solidFill>
                <a:latin typeface="Monaco" pitchFamily="2" charset="77"/>
              </a:rPr>
              <a:t>X_test</a:t>
            </a:r>
            <a:r>
              <a:rPr lang="en-GB" dirty="0">
                <a:solidFill>
                  <a:srgbClr val="000000"/>
                </a:solidFill>
                <a:latin typeface="Monaco" pitchFamily="2" charset="77"/>
              </a:rPr>
              <a:t>, </a:t>
            </a:r>
            <a:r>
              <a:rPr lang="en-GB" dirty="0" err="1">
                <a:solidFill>
                  <a:srgbClr val="000075"/>
                </a:solidFill>
                <a:latin typeface="Monaco" pitchFamily="2" charset="77"/>
              </a:rPr>
              <a:t>y_test</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a:solidFill>
                  <a:srgbClr val="000000"/>
                </a:solidFill>
                <a:latin typeface="Monaco" pitchFamily="2" charset="77"/>
              </a:rPr>
              <a:t>0.9422222222222222</a:t>
            </a:r>
            <a:endParaRPr lang="en-GB" dirty="0">
              <a:solidFill>
                <a:srgbClr val="000000"/>
              </a:solidFill>
              <a:effectLst/>
              <a:latin typeface="Monaco" pitchFamily="2" charset="77"/>
            </a:endParaRPr>
          </a:p>
        </p:txBody>
      </p:sp>
    </p:spTree>
    <p:extLst>
      <p:ext uri="{BB962C8B-B14F-4D97-AF65-F5344CB8AC3E}">
        <p14:creationId xmlns:p14="http://schemas.microsoft.com/office/powerpoint/2010/main" val="70917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368228"/>
            <a:ext cx="10515600" cy="690943"/>
          </a:xfrm>
        </p:spPr>
        <p:txBody>
          <a:bodyPr>
            <a:normAutofit fontScale="90000"/>
          </a:bodyPr>
          <a:lstStyle/>
          <a:p>
            <a:r>
              <a:rPr lang="en-GB" b="1" dirty="0"/>
              <a:t>Active Learning</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19698" y="1226555"/>
            <a:ext cx="10752604" cy="5509525"/>
          </a:xfrm>
        </p:spPr>
        <p:txBody>
          <a:bodyPr>
            <a:normAutofit fontScale="85000" lnSpcReduction="20000"/>
          </a:bodyPr>
          <a:lstStyle/>
          <a:p>
            <a:pPr>
              <a:lnSpc>
                <a:spcPct val="120000"/>
              </a:lnSpc>
            </a:pPr>
            <a:r>
              <a:rPr lang="en-GB" dirty="0"/>
              <a:t>To continue improving your model and your training set, the next step could be to do a few rounds of active learning: this is when a human expert interacts with the learning algorithm, providing labels when the algorithm needs them. </a:t>
            </a:r>
          </a:p>
          <a:p>
            <a:pPr>
              <a:lnSpc>
                <a:spcPct val="120000"/>
              </a:lnSpc>
            </a:pPr>
            <a:r>
              <a:rPr lang="en-GB" dirty="0"/>
              <a:t>There are many different strategies for active learning, but one of the most common ones is called uncertainty sampling:</a:t>
            </a:r>
          </a:p>
          <a:p>
            <a:pPr lvl="1">
              <a:lnSpc>
                <a:spcPct val="120000"/>
              </a:lnSpc>
            </a:pPr>
            <a:r>
              <a:rPr lang="en-GB" dirty="0"/>
              <a:t>The model is trained on the labelled instances gathered so far, and this model is used to make predictions on all the unlabelled instances.</a:t>
            </a:r>
          </a:p>
          <a:p>
            <a:pPr lvl="1">
              <a:lnSpc>
                <a:spcPct val="120000"/>
              </a:lnSpc>
            </a:pPr>
            <a:r>
              <a:rPr lang="en-GB" dirty="0"/>
              <a:t>The instances for which the model is most uncertain (i.e., when its estimated probability is lowest) must be labelled by the expert.</a:t>
            </a:r>
          </a:p>
          <a:p>
            <a:pPr lvl="1">
              <a:lnSpc>
                <a:spcPct val="120000"/>
              </a:lnSpc>
            </a:pPr>
            <a:r>
              <a:rPr lang="en-GB" dirty="0"/>
              <a:t>Then you just iterate this process again and again, until the performance improvement stops being worth the labelling effort.</a:t>
            </a:r>
          </a:p>
          <a:p>
            <a:pPr>
              <a:lnSpc>
                <a:spcPct val="120000"/>
              </a:lnSpc>
            </a:pPr>
            <a:r>
              <a:rPr lang="en-GB" dirty="0"/>
              <a:t>Other strategies include labelling the instances that would result in the largest model change, or the largest drop in the model’s validation error, or the instances that different models disagree on (e.g., an SVM, a Random Forest, and so on).</a:t>
            </a:r>
          </a:p>
        </p:txBody>
      </p:sp>
    </p:spTree>
    <p:extLst>
      <p:ext uri="{BB962C8B-B14F-4D97-AF65-F5344CB8AC3E}">
        <p14:creationId xmlns:p14="http://schemas.microsoft.com/office/powerpoint/2010/main" val="92288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51000">
              <a:srgbClr val="7030A0"/>
            </a:gs>
            <a:gs pos="83000">
              <a:srgbClr val="7030A0">
                <a:lumMod val="70000"/>
              </a:srgbClr>
            </a:gs>
            <a:gs pos="100000">
              <a:srgbClr val="7030A0">
                <a:lumMod val="91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289D34-849A-5B48-8316-6B511D1FE16C}"/>
              </a:ext>
            </a:extLst>
          </p:cNvPr>
          <p:cNvSpPr>
            <a:spLocks noGrp="1"/>
          </p:cNvSpPr>
          <p:nvPr>
            <p:ph type="subTitle" idx="1"/>
          </p:nvPr>
        </p:nvSpPr>
        <p:spPr>
          <a:xfrm>
            <a:off x="1524000" y="2601119"/>
            <a:ext cx="9144000" cy="1655762"/>
          </a:xfrm>
        </p:spPr>
        <p:txBody>
          <a:bodyPr>
            <a:normAutofit/>
          </a:bodyPr>
          <a:lstStyle/>
          <a:p>
            <a:r>
              <a:rPr lang="en-US" sz="5400" dirty="0">
                <a:solidFill>
                  <a:schemeClr val="bg1"/>
                </a:solidFill>
              </a:rPr>
              <a:t>Gaussian Mixtures</a:t>
            </a:r>
          </a:p>
        </p:txBody>
      </p:sp>
      <p:sp>
        <p:nvSpPr>
          <p:cNvPr id="2" name="Rectangle 1">
            <a:extLst>
              <a:ext uri="{FF2B5EF4-FFF2-40B4-BE49-F238E27FC236}">
                <a16:creationId xmlns:a16="http://schemas.microsoft.com/office/drawing/2014/main" id="{C53BAC13-7515-984D-9738-4824EC9CB290}"/>
              </a:ext>
            </a:extLst>
          </p:cNvPr>
          <p:cNvSpPr/>
          <p:nvPr/>
        </p:nvSpPr>
        <p:spPr>
          <a:xfrm>
            <a:off x="1004887" y="5920473"/>
            <a:ext cx="9367838" cy="369332"/>
          </a:xfrm>
          <a:prstGeom prst="rect">
            <a:avLst/>
          </a:prstGeom>
        </p:spPr>
        <p:txBody>
          <a:bodyPr wrap="square">
            <a:spAutoFit/>
          </a:bodyPr>
          <a:lstStyle/>
          <a:p>
            <a:r>
              <a:rPr lang="en-US" dirty="0">
                <a:hlinkClick r:id="rId3"/>
              </a:rPr>
              <a:t>https://jakevdp.github.io/PythonDataScienceHandbook/05.12-gaussian-mixtures.html</a:t>
            </a:r>
            <a:endParaRPr lang="en-US" dirty="0"/>
          </a:p>
        </p:txBody>
      </p:sp>
    </p:spTree>
    <p:extLst>
      <p:ext uri="{BB962C8B-B14F-4D97-AF65-F5344CB8AC3E}">
        <p14:creationId xmlns:p14="http://schemas.microsoft.com/office/powerpoint/2010/main" val="1388418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368228"/>
            <a:ext cx="10515600" cy="690943"/>
          </a:xfrm>
        </p:spPr>
        <p:txBody>
          <a:bodyPr>
            <a:normAutofit fontScale="90000"/>
          </a:bodyPr>
          <a:lstStyle/>
          <a:p>
            <a:r>
              <a:rPr lang="en-GB" b="1" dirty="0"/>
              <a:t>Gaussian Mixtures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19698" y="1389230"/>
            <a:ext cx="10752604" cy="4723484"/>
          </a:xfrm>
        </p:spPr>
        <p:txBody>
          <a:bodyPr>
            <a:normAutofit lnSpcReduction="10000"/>
          </a:bodyPr>
          <a:lstStyle/>
          <a:p>
            <a:pPr>
              <a:lnSpc>
                <a:spcPct val="120000"/>
              </a:lnSpc>
            </a:pPr>
            <a:r>
              <a:rPr lang="en-GB" dirty="0"/>
              <a:t>A Gaussian mixture model (GMM) is a probabilistic model that assumes that the instances were generated from a mixture of several Gaussian distributions whose parameters are unknown. </a:t>
            </a:r>
          </a:p>
          <a:p>
            <a:pPr>
              <a:lnSpc>
                <a:spcPct val="120000"/>
              </a:lnSpc>
            </a:pPr>
            <a:r>
              <a:rPr lang="en-GB" dirty="0"/>
              <a:t>All the instances generated from a single Gaussian distribution form a cluster that typically looks like an ellipsoid. Each cluster can have a different ellipsoidal shape, size, density and orientation. </a:t>
            </a:r>
          </a:p>
          <a:p>
            <a:pPr>
              <a:lnSpc>
                <a:spcPct val="120000"/>
              </a:lnSpc>
            </a:pPr>
            <a:r>
              <a:rPr lang="en-GB" dirty="0"/>
              <a:t>When you observe an instance, you know it was generated from one of the Gaussian distributions, but you are not told which one, and you do not know what the parameters of these distributions are.</a:t>
            </a:r>
          </a:p>
        </p:txBody>
      </p:sp>
    </p:spTree>
    <p:extLst>
      <p:ext uri="{BB962C8B-B14F-4D97-AF65-F5344CB8AC3E}">
        <p14:creationId xmlns:p14="http://schemas.microsoft.com/office/powerpoint/2010/main" val="3604445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108129"/>
            <a:ext cx="10515600" cy="690943"/>
          </a:xfrm>
        </p:spPr>
        <p:txBody>
          <a:bodyPr>
            <a:normAutofit fontScale="90000"/>
          </a:bodyPr>
          <a:lstStyle/>
          <a:p>
            <a:r>
              <a:rPr lang="en-GB" b="1" dirty="0"/>
              <a:t>Gaussian distribution</a:t>
            </a:r>
          </a:p>
        </p:txBody>
      </p:sp>
      <p:pic>
        <p:nvPicPr>
          <p:cNvPr id="7" name="Picture 6">
            <a:extLst>
              <a:ext uri="{FF2B5EF4-FFF2-40B4-BE49-F238E27FC236}">
                <a16:creationId xmlns:a16="http://schemas.microsoft.com/office/drawing/2014/main" id="{FFB021C1-7990-D04F-91DF-108164908A2D}"/>
              </a:ext>
            </a:extLst>
          </p:cNvPr>
          <p:cNvPicPr>
            <a:picLocks noChangeAspect="1"/>
          </p:cNvPicPr>
          <p:nvPr/>
        </p:nvPicPr>
        <p:blipFill>
          <a:blip r:embed="rId3"/>
          <a:stretch>
            <a:fillRect/>
          </a:stretch>
        </p:blipFill>
        <p:spPr>
          <a:xfrm>
            <a:off x="1300242" y="914400"/>
            <a:ext cx="4254500" cy="2514600"/>
          </a:xfrm>
          <a:prstGeom prst="rect">
            <a:avLst/>
          </a:prstGeom>
        </p:spPr>
      </p:pic>
      <p:pic>
        <p:nvPicPr>
          <p:cNvPr id="4098" name="Picture 2" descr="9 Real Life Examples Of Normal Distribution – StudiousGuy">
            <a:extLst>
              <a:ext uri="{FF2B5EF4-FFF2-40B4-BE49-F238E27FC236}">
                <a16:creationId xmlns:a16="http://schemas.microsoft.com/office/drawing/2014/main" id="{E6B83B45-D3B0-BC45-A5BC-6B40EB47B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242" y="3720921"/>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hoe chart- normal distribution">
            <a:extLst>
              <a:ext uri="{FF2B5EF4-FFF2-40B4-BE49-F238E27FC236}">
                <a16:creationId xmlns:a16="http://schemas.microsoft.com/office/drawing/2014/main" id="{7163ECE6-9F3A-784A-B3E1-4C1247689D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914400"/>
            <a:ext cx="4784888" cy="28065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irth weight-normal distribution curve">
            <a:extLst>
              <a:ext uri="{FF2B5EF4-FFF2-40B4-BE49-F238E27FC236}">
                <a16:creationId xmlns:a16="http://schemas.microsoft.com/office/drawing/2014/main" id="{51F2EA03-67A3-4749-97F9-53D6F1EC16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750" y="3978573"/>
            <a:ext cx="3617992" cy="2641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653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12879"/>
            <a:ext cx="10515600" cy="690943"/>
          </a:xfrm>
        </p:spPr>
        <p:txBody>
          <a:bodyPr>
            <a:normAutofit fontScale="90000"/>
          </a:bodyPr>
          <a:lstStyle/>
          <a:p>
            <a:r>
              <a:rPr lang="en-GB" b="1" dirty="0"/>
              <a:t>Gaussian distribution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487877" y="690944"/>
            <a:ext cx="11412202" cy="2738056"/>
          </a:xfrm>
        </p:spPr>
        <p:txBody>
          <a:bodyPr>
            <a:normAutofit/>
          </a:bodyPr>
          <a:lstStyle/>
          <a:p>
            <a:pPr>
              <a:lnSpc>
                <a:spcPct val="120000"/>
              </a:lnSpc>
            </a:pPr>
            <a:r>
              <a:rPr lang="en-GB" sz="2000" dirty="0"/>
              <a:t>In probability theory, a normal (Gaussian) distribution is a type of continuous probability distribution for a real-valued random variable. The general form is:</a:t>
            </a:r>
          </a:p>
          <a:p>
            <a:pPr>
              <a:lnSpc>
                <a:spcPct val="120000"/>
              </a:lnSpc>
            </a:pPr>
            <a:endParaRPr lang="en-GB" sz="2000" dirty="0"/>
          </a:p>
          <a:p>
            <a:pPr>
              <a:lnSpc>
                <a:spcPct val="120000"/>
              </a:lnSpc>
            </a:pPr>
            <a:r>
              <a:rPr lang="en-GB" sz="2000" dirty="0"/>
              <a:t>For the normal distribution, the values less than one standard deviation away from the mean account for 68.27% of the set; while two standard deviations from the mean account for 95.45%; and three standard deviations account for 99.73%.</a:t>
            </a:r>
          </a:p>
        </p:txBody>
      </p:sp>
      <p:pic>
        <p:nvPicPr>
          <p:cNvPr id="1032" name="Picture 8">
            <a:extLst>
              <a:ext uri="{FF2B5EF4-FFF2-40B4-BE49-F238E27FC236}">
                <a16:creationId xmlns:a16="http://schemas.microsoft.com/office/drawing/2014/main" id="{787A38B9-E7BF-2741-A6AC-A1F590647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825" y="3229448"/>
            <a:ext cx="7609268" cy="3804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BE82ED-D415-F04D-8DC8-CBC79D1D4EF6}"/>
              </a:ext>
            </a:extLst>
          </p:cNvPr>
          <p:cNvPicPr>
            <a:picLocks noChangeAspect="1"/>
          </p:cNvPicPr>
          <p:nvPr/>
        </p:nvPicPr>
        <p:blipFill>
          <a:blip r:embed="rId4"/>
          <a:stretch>
            <a:fillRect/>
          </a:stretch>
        </p:blipFill>
        <p:spPr>
          <a:xfrm>
            <a:off x="6362162" y="1132642"/>
            <a:ext cx="3403259" cy="915814"/>
          </a:xfrm>
          <a:prstGeom prst="rect">
            <a:avLst/>
          </a:prstGeom>
        </p:spPr>
      </p:pic>
    </p:spTree>
    <p:extLst>
      <p:ext uri="{BB962C8B-B14F-4D97-AF65-F5344CB8AC3E}">
        <p14:creationId xmlns:p14="http://schemas.microsoft.com/office/powerpoint/2010/main" val="2121732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239641"/>
            <a:ext cx="10515600" cy="690943"/>
          </a:xfrm>
        </p:spPr>
        <p:txBody>
          <a:bodyPr>
            <a:normAutofit fontScale="90000"/>
          </a:bodyPr>
          <a:lstStyle/>
          <a:p>
            <a:r>
              <a:rPr lang="en-GB" b="1" dirty="0"/>
              <a:t>Gaussian distribution</a:t>
            </a:r>
          </a:p>
        </p:txBody>
      </p:sp>
      <p:pic>
        <p:nvPicPr>
          <p:cNvPr id="1026" name="Picture 2">
            <a:extLst>
              <a:ext uri="{FF2B5EF4-FFF2-40B4-BE49-F238E27FC236}">
                <a16:creationId xmlns:a16="http://schemas.microsoft.com/office/drawing/2014/main" id="{CC8AE4FF-B1C7-4048-BAEB-7C6710F5A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74" y="1059171"/>
            <a:ext cx="9085263" cy="580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350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p:txBody>
          <a:bodyPr>
            <a:normAutofit fontScale="90000"/>
          </a:bodyPr>
          <a:lstStyle/>
          <a:p>
            <a:r>
              <a:rPr lang="en-GB" b="1" dirty="0"/>
              <a:t>Unsupervised Learning Techniques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22290" y="1399322"/>
            <a:ext cx="10146532" cy="4795416"/>
          </a:xfrm>
        </p:spPr>
        <p:txBody>
          <a:bodyPr>
            <a:normAutofit fontScale="77500" lnSpcReduction="20000"/>
          </a:bodyPr>
          <a:lstStyle/>
          <a:p>
            <a:pPr>
              <a:lnSpc>
                <a:spcPct val="120000"/>
              </a:lnSpc>
            </a:pPr>
            <a:r>
              <a:rPr lang="en-GB" b="1" dirty="0"/>
              <a:t>Learning with no label</a:t>
            </a:r>
          </a:p>
          <a:p>
            <a:pPr>
              <a:lnSpc>
                <a:spcPct val="120000"/>
              </a:lnSpc>
            </a:pPr>
            <a:r>
              <a:rPr lang="en-GB" b="1" dirty="0"/>
              <a:t>Clustering</a:t>
            </a:r>
            <a:r>
              <a:rPr lang="en-GB" dirty="0"/>
              <a:t>: the goal is to group similar instances together into clusters. This is a great tool for data analysis, customer segmentation, recommender systems, search engines, image segmentation, semi-supervised learning, dimensionality reduction, and more.</a:t>
            </a:r>
          </a:p>
          <a:p>
            <a:pPr>
              <a:lnSpc>
                <a:spcPct val="120000"/>
              </a:lnSpc>
            </a:pPr>
            <a:r>
              <a:rPr lang="en-GB" b="1" dirty="0"/>
              <a:t>Anomaly</a:t>
            </a:r>
            <a:r>
              <a:rPr lang="en-GB" dirty="0"/>
              <a:t> </a:t>
            </a:r>
            <a:r>
              <a:rPr lang="en-GB" b="1" dirty="0"/>
              <a:t>detection</a:t>
            </a:r>
            <a:r>
              <a:rPr lang="en-GB" dirty="0"/>
              <a:t>: the objective is to learn what “normal” data looks like, and use this to detect abnormal instances, such as defective items on a production line or a new trend in a time series.</a:t>
            </a:r>
          </a:p>
          <a:p>
            <a:pPr>
              <a:lnSpc>
                <a:spcPct val="120000"/>
              </a:lnSpc>
            </a:pPr>
            <a:r>
              <a:rPr lang="en-GB" b="1" dirty="0"/>
              <a:t>Density</a:t>
            </a:r>
            <a:r>
              <a:rPr lang="en-GB" dirty="0"/>
              <a:t> </a:t>
            </a:r>
            <a:r>
              <a:rPr lang="en-GB" b="1" dirty="0"/>
              <a:t>estimation</a:t>
            </a:r>
            <a:r>
              <a:rPr lang="en-GB" dirty="0"/>
              <a:t>: this is the task of estimating the probability density function (PDF) of the random process that generated the dataset. This is commonly used for anomaly detection: instances located in very low-density regions are likely to be anomalies. It is also useful for data analysis and visualization.</a:t>
            </a:r>
          </a:p>
          <a:p>
            <a:pPr>
              <a:lnSpc>
                <a:spcPct val="120000"/>
              </a:lnSpc>
            </a:pPr>
            <a:endParaRPr lang="en-GB" dirty="0"/>
          </a:p>
        </p:txBody>
      </p:sp>
    </p:spTree>
    <p:extLst>
      <p:ext uri="{BB962C8B-B14F-4D97-AF65-F5344CB8AC3E}">
        <p14:creationId xmlns:p14="http://schemas.microsoft.com/office/powerpoint/2010/main" val="137353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282503"/>
            <a:ext cx="10515600" cy="690943"/>
          </a:xfrm>
        </p:spPr>
        <p:txBody>
          <a:bodyPr>
            <a:normAutofit fontScale="90000"/>
          </a:bodyPr>
          <a:lstStyle/>
          <a:p>
            <a:r>
              <a:rPr lang="en-GB" b="1" dirty="0"/>
              <a:t>Gaussian Mixtures</a:t>
            </a:r>
          </a:p>
        </p:txBody>
      </p:sp>
      <p:pic>
        <p:nvPicPr>
          <p:cNvPr id="4" name="Picture 3">
            <a:extLst>
              <a:ext uri="{FF2B5EF4-FFF2-40B4-BE49-F238E27FC236}">
                <a16:creationId xmlns:a16="http://schemas.microsoft.com/office/drawing/2014/main" id="{104068CF-8EF2-C14A-A966-295149CBDA88}"/>
              </a:ext>
            </a:extLst>
          </p:cNvPr>
          <p:cNvPicPr>
            <a:picLocks noChangeAspect="1"/>
          </p:cNvPicPr>
          <p:nvPr/>
        </p:nvPicPr>
        <p:blipFill>
          <a:blip r:embed="rId3"/>
          <a:stretch>
            <a:fillRect/>
          </a:stretch>
        </p:blipFill>
        <p:spPr>
          <a:xfrm>
            <a:off x="257181" y="1044991"/>
            <a:ext cx="9364440" cy="5624205"/>
          </a:xfrm>
          <a:prstGeom prst="rect">
            <a:avLst/>
          </a:prstGeom>
        </p:spPr>
      </p:pic>
      <p:sp>
        <p:nvSpPr>
          <p:cNvPr id="3" name="Rectangle 2">
            <a:extLst>
              <a:ext uri="{FF2B5EF4-FFF2-40B4-BE49-F238E27FC236}">
                <a16:creationId xmlns:a16="http://schemas.microsoft.com/office/drawing/2014/main" id="{08DAAC39-0E1C-9041-978E-180EF0A8048F}"/>
              </a:ext>
            </a:extLst>
          </p:cNvPr>
          <p:cNvSpPr/>
          <p:nvPr/>
        </p:nvSpPr>
        <p:spPr>
          <a:xfrm>
            <a:off x="9739312" y="282503"/>
            <a:ext cx="2352675" cy="4130361"/>
          </a:xfrm>
          <a:prstGeom prst="rect">
            <a:avLst/>
          </a:prstGeom>
        </p:spPr>
        <p:txBody>
          <a:bodyPr wrap="square">
            <a:spAutoFit/>
          </a:bodyPr>
          <a:lstStyle/>
          <a:p>
            <a:pPr>
              <a:lnSpc>
                <a:spcPct val="120000"/>
              </a:lnSpc>
            </a:pPr>
            <a:r>
              <a:rPr lang="en-GB" sz="2000" dirty="0">
                <a:solidFill>
                  <a:srgbClr val="7030A0"/>
                </a:solidFill>
              </a:rPr>
              <a:t>A Gaussian mixture model (GMM) is a probabilistic model that assumes that the instances were generated from a mixture of several Gaussian distributions whose parameters are unknown. </a:t>
            </a:r>
          </a:p>
        </p:txBody>
      </p:sp>
    </p:spTree>
    <p:extLst>
      <p:ext uri="{BB962C8B-B14F-4D97-AF65-F5344CB8AC3E}">
        <p14:creationId xmlns:p14="http://schemas.microsoft.com/office/powerpoint/2010/main" val="2937516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282503"/>
            <a:ext cx="10515600" cy="690943"/>
          </a:xfrm>
        </p:spPr>
        <p:txBody>
          <a:bodyPr>
            <a:normAutofit fontScale="90000"/>
          </a:bodyPr>
          <a:lstStyle/>
          <a:p>
            <a:r>
              <a:rPr lang="en-GB" b="1" dirty="0"/>
              <a:t>Gaussian Mixtures</a:t>
            </a:r>
          </a:p>
        </p:txBody>
      </p:sp>
      <p:pic>
        <p:nvPicPr>
          <p:cNvPr id="5122" name="Picture 2" descr="Mixture of Gaussians">
            <a:extLst>
              <a:ext uri="{FF2B5EF4-FFF2-40B4-BE49-F238E27FC236}">
                <a16:creationId xmlns:a16="http://schemas.microsoft.com/office/drawing/2014/main" id="{9D5BA28B-2743-4943-AC61-E8311D9A8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818" b="53902"/>
          <a:stretch/>
        </p:blipFill>
        <p:spPr bwMode="auto">
          <a:xfrm>
            <a:off x="230985" y="2641840"/>
            <a:ext cx="5865015" cy="3770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ixture of Gaussians">
            <a:extLst>
              <a:ext uri="{FF2B5EF4-FFF2-40B4-BE49-F238E27FC236}">
                <a16:creationId xmlns:a16="http://schemas.microsoft.com/office/drawing/2014/main" id="{AC79D6A0-862D-B14A-9BCA-4AB0F00F5E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049" r="11818"/>
          <a:stretch/>
        </p:blipFill>
        <p:spPr bwMode="auto">
          <a:xfrm>
            <a:off x="6215072" y="2608474"/>
            <a:ext cx="5865015" cy="42495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18E380-0E28-894B-AC65-4641AF7F0C83}"/>
              </a:ext>
            </a:extLst>
          </p:cNvPr>
          <p:cNvSpPr/>
          <p:nvPr/>
        </p:nvSpPr>
        <p:spPr>
          <a:xfrm>
            <a:off x="838200" y="912625"/>
            <a:ext cx="11353800" cy="1914370"/>
          </a:xfrm>
          <a:prstGeom prst="rect">
            <a:avLst/>
          </a:prstGeom>
        </p:spPr>
        <p:txBody>
          <a:bodyPr wrap="square">
            <a:spAutoFit/>
          </a:bodyPr>
          <a:lstStyle/>
          <a:p>
            <a:pPr>
              <a:lnSpc>
                <a:spcPct val="120000"/>
              </a:lnSpc>
            </a:pPr>
            <a:r>
              <a:rPr lang="en-GB" sz="2000" dirty="0">
                <a:solidFill>
                  <a:srgbClr val="7030A0"/>
                </a:solidFill>
              </a:rPr>
              <a:t>All the instances generated from a single Gaussian distribution form a cluster that typically looks like an ellipsoid. Each cluster can have a different ellipsoidal shape, size, density and orientation. </a:t>
            </a:r>
          </a:p>
          <a:p>
            <a:pPr>
              <a:lnSpc>
                <a:spcPct val="120000"/>
              </a:lnSpc>
            </a:pPr>
            <a:r>
              <a:rPr lang="en-GB" sz="2000" dirty="0">
                <a:solidFill>
                  <a:srgbClr val="7030A0"/>
                </a:solidFill>
              </a:rPr>
              <a:t>When you observe an instance, you know it was generated from one of the Gaussian distributions, but you are not told which one, and you do not know what the parameters of these distributions are.</a:t>
            </a:r>
          </a:p>
          <a:p>
            <a:pPr>
              <a:lnSpc>
                <a:spcPct val="120000"/>
              </a:lnSpc>
            </a:pPr>
            <a:endParaRPr lang="en-GB" sz="2000" dirty="0">
              <a:solidFill>
                <a:srgbClr val="7030A0"/>
              </a:solidFill>
            </a:endParaRPr>
          </a:p>
        </p:txBody>
      </p:sp>
    </p:spTree>
    <p:extLst>
      <p:ext uri="{BB962C8B-B14F-4D97-AF65-F5344CB8AC3E}">
        <p14:creationId xmlns:p14="http://schemas.microsoft.com/office/powerpoint/2010/main" val="1199178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282503"/>
            <a:ext cx="10515600" cy="690943"/>
          </a:xfrm>
        </p:spPr>
        <p:txBody>
          <a:bodyPr>
            <a:normAutofit fontScale="90000"/>
          </a:bodyPr>
          <a:lstStyle/>
          <a:p>
            <a:r>
              <a:rPr lang="en-GB" b="1" dirty="0"/>
              <a:t>Gaussian Mixtures</a:t>
            </a:r>
          </a:p>
        </p:txBody>
      </p:sp>
      <p:sp>
        <p:nvSpPr>
          <p:cNvPr id="3" name="Rectangle 2">
            <a:extLst>
              <a:ext uri="{FF2B5EF4-FFF2-40B4-BE49-F238E27FC236}">
                <a16:creationId xmlns:a16="http://schemas.microsoft.com/office/drawing/2014/main" id="{431F4DFC-D80E-7A4E-8119-DB30CC793E9E}"/>
              </a:ext>
            </a:extLst>
          </p:cNvPr>
          <p:cNvSpPr/>
          <p:nvPr/>
        </p:nvSpPr>
        <p:spPr>
          <a:xfrm>
            <a:off x="633413" y="1152455"/>
            <a:ext cx="6096000" cy="923330"/>
          </a:xfrm>
          <a:prstGeom prst="rect">
            <a:avLst/>
          </a:prstGeom>
        </p:spPr>
        <p:txBody>
          <a:bodyPr>
            <a:spAutoFit/>
          </a:bodyPr>
          <a:lstStyle/>
          <a:p>
            <a:r>
              <a:rPr lang="en-GB" b="1" dirty="0">
                <a:solidFill>
                  <a:srgbClr val="008000"/>
                </a:solidFill>
              </a:rPr>
              <a:t>from</a:t>
            </a:r>
            <a:r>
              <a:rPr lang="en-GB" dirty="0"/>
              <a:t> </a:t>
            </a:r>
            <a:r>
              <a:rPr lang="en-GB" b="1" dirty="0" err="1">
                <a:solidFill>
                  <a:srgbClr val="0000FF"/>
                </a:solidFill>
              </a:rPr>
              <a:t>sklearn.mixture</a:t>
            </a:r>
            <a:r>
              <a:rPr lang="en-GB" dirty="0"/>
              <a:t> </a:t>
            </a:r>
            <a:r>
              <a:rPr lang="en-GB" b="1" dirty="0">
                <a:solidFill>
                  <a:srgbClr val="008000"/>
                </a:solidFill>
              </a:rPr>
              <a:t>import</a:t>
            </a:r>
            <a:r>
              <a:rPr lang="en-GB" dirty="0"/>
              <a:t> GMM </a:t>
            </a:r>
            <a:r>
              <a:rPr lang="en-GB" dirty="0" err="1"/>
              <a:t>gmm</a:t>
            </a:r>
            <a:r>
              <a:rPr lang="en-GB" dirty="0"/>
              <a:t> </a:t>
            </a:r>
            <a:r>
              <a:rPr lang="en-GB" dirty="0">
                <a:solidFill>
                  <a:srgbClr val="666666"/>
                </a:solidFill>
              </a:rPr>
              <a:t>=</a:t>
            </a:r>
            <a:r>
              <a:rPr lang="en-GB" dirty="0"/>
              <a:t> GMM(</a:t>
            </a:r>
            <a:r>
              <a:rPr lang="en-GB" dirty="0" err="1"/>
              <a:t>n_components</a:t>
            </a:r>
            <a:r>
              <a:rPr lang="en-GB" dirty="0">
                <a:solidFill>
                  <a:srgbClr val="666666"/>
                </a:solidFill>
              </a:rPr>
              <a:t>=4</a:t>
            </a:r>
            <a:r>
              <a:rPr lang="en-GB" dirty="0"/>
              <a:t>)</a:t>
            </a:r>
            <a:r>
              <a:rPr lang="en-GB" dirty="0">
                <a:solidFill>
                  <a:srgbClr val="666666"/>
                </a:solidFill>
              </a:rPr>
              <a:t>.</a:t>
            </a:r>
            <a:r>
              <a:rPr lang="en-GB" dirty="0"/>
              <a:t>fit(X) labels </a:t>
            </a:r>
            <a:r>
              <a:rPr lang="en-GB" dirty="0">
                <a:solidFill>
                  <a:srgbClr val="666666"/>
                </a:solidFill>
              </a:rPr>
              <a:t>=</a:t>
            </a:r>
            <a:r>
              <a:rPr lang="en-GB" dirty="0"/>
              <a:t> </a:t>
            </a:r>
            <a:r>
              <a:rPr lang="en-GB" dirty="0" err="1"/>
              <a:t>gmm</a:t>
            </a:r>
            <a:r>
              <a:rPr lang="en-GB" dirty="0" err="1">
                <a:solidFill>
                  <a:srgbClr val="666666"/>
                </a:solidFill>
              </a:rPr>
              <a:t>.</a:t>
            </a:r>
            <a:r>
              <a:rPr lang="en-GB" dirty="0" err="1"/>
              <a:t>predict</a:t>
            </a:r>
            <a:r>
              <a:rPr lang="en-GB" dirty="0"/>
              <a:t>(X) </a:t>
            </a:r>
            <a:r>
              <a:rPr lang="en-GB" dirty="0" err="1"/>
              <a:t>plt</a:t>
            </a:r>
            <a:r>
              <a:rPr lang="en-GB" dirty="0" err="1">
                <a:solidFill>
                  <a:srgbClr val="666666"/>
                </a:solidFill>
              </a:rPr>
              <a:t>.</a:t>
            </a:r>
            <a:r>
              <a:rPr lang="en-GB" dirty="0" err="1"/>
              <a:t>scatter</a:t>
            </a:r>
            <a:r>
              <a:rPr lang="en-GB" dirty="0"/>
              <a:t>(X[:, </a:t>
            </a:r>
            <a:r>
              <a:rPr lang="en-GB" dirty="0">
                <a:solidFill>
                  <a:srgbClr val="666666"/>
                </a:solidFill>
              </a:rPr>
              <a:t>0</a:t>
            </a:r>
            <a:r>
              <a:rPr lang="en-GB" dirty="0"/>
              <a:t>], X[:, </a:t>
            </a:r>
            <a:r>
              <a:rPr lang="en-GB" dirty="0">
                <a:solidFill>
                  <a:srgbClr val="666666"/>
                </a:solidFill>
              </a:rPr>
              <a:t>1</a:t>
            </a:r>
            <a:r>
              <a:rPr lang="en-GB" dirty="0"/>
              <a:t>], c</a:t>
            </a:r>
            <a:r>
              <a:rPr lang="en-GB" dirty="0">
                <a:solidFill>
                  <a:srgbClr val="666666"/>
                </a:solidFill>
              </a:rPr>
              <a:t>=</a:t>
            </a:r>
            <a:r>
              <a:rPr lang="en-GB" dirty="0"/>
              <a:t>labels, s</a:t>
            </a:r>
            <a:r>
              <a:rPr lang="en-GB" dirty="0">
                <a:solidFill>
                  <a:srgbClr val="666666"/>
                </a:solidFill>
              </a:rPr>
              <a:t>=40</a:t>
            </a:r>
            <a:r>
              <a:rPr lang="en-GB" dirty="0"/>
              <a:t>, </a:t>
            </a:r>
            <a:r>
              <a:rPr lang="en-GB" dirty="0" err="1"/>
              <a:t>cmap</a:t>
            </a:r>
            <a:r>
              <a:rPr lang="en-GB" dirty="0">
                <a:solidFill>
                  <a:srgbClr val="666666"/>
                </a:solidFill>
              </a:rPr>
              <a:t>=</a:t>
            </a:r>
            <a:r>
              <a:rPr lang="en-GB" dirty="0">
                <a:solidFill>
                  <a:srgbClr val="BA2121"/>
                </a:solidFill>
              </a:rPr>
              <a:t>'</a:t>
            </a:r>
            <a:r>
              <a:rPr lang="en-GB" dirty="0" err="1">
                <a:solidFill>
                  <a:srgbClr val="BA2121"/>
                </a:solidFill>
              </a:rPr>
              <a:t>viridis</a:t>
            </a:r>
            <a:r>
              <a:rPr lang="en-GB" dirty="0">
                <a:solidFill>
                  <a:srgbClr val="BA2121"/>
                </a:solidFill>
              </a:rPr>
              <a:t>'</a:t>
            </a:r>
            <a:r>
              <a:rPr lang="en-GB" dirty="0"/>
              <a:t>);</a:t>
            </a:r>
            <a:endParaRPr lang="en-US" dirty="0"/>
          </a:p>
        </p:txBody>
      </p:sp>
      <p:sp>
        <p:nvSpPr>
          <p:cNvPr id="4" name="AutoShape 2">
            <a:extLst>
              <a:ext uri="{FF2B5EF4-FFF2-40B4-BE49-F238E27FC236}">
                <a16:creationId xmlns:a16="http://schemas.microsoft.com/office/drawing/2014/main" id="{F27FF56E-E269-124C-86BA-1BB16A9DEA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C5694D6-F213-5A4B-B5A1-B6C0B3C6993B}"/>
              </a:ext>
            </a:extLst>
          </p:cNvPr>
          <p:cNvPicPr>
            <a:picLocks noChangeAspect="1"/>
          </p:cNvPicPr>
          <p:nvPr/>
        </p:nvPicPr>
        <p:blipFill>
          <a:blip r:embed="rId3"/>
          <a:stretch>
            <a:fillRect/>
          </a:stretch>
        </p:blipFill>
        <p:spPr>
          <a:xfrm>
            <a:off x="142835" y="2359097"/>
            <a:ext cx="5953165" cy="4084566"/>
          </a:xfrm>
          <a:prstGeom prst="rect">
            <a:avLst/>
          </a:prstGeom>
        </p:spPr>
      </p:pic>
      <p:sp>
        <p:nvSpPr>
          <p:cNvPr id="9" name="Rectangle 8">
            <a:extLst>
              <a:ext uri="{FF2B5EF4-FFF2-40B4-BE49-F238E27FC236}">
                <a16:creationId xmlns:a16="http://schemas.microsoft.com/office/drawing/2014/main" id="{A31ED6A3-D167-4246-AF39-D9E2BF61BF04}"/>
              </a:ext>
            </a:extLst>
          </p:cNvPr>
          <p:cNvSpPr/>
          <p:nvPr/>
        </p:nvSpPr>
        <p:spPr>
          <a:xfrm>
            <a:off x="6248400" y="936703"/>
            <a:ext cx="6015686" cy="1200329"/>
          </a:xfrm>
          <a:prstGeom prst="rect">
            <a:avLst/>
          </a:prstGeom>
        </p:spPr>
        <p:txBody>
          <a:bodyPr wrap="none">
            <a:spAutoFit/>
          </a:bodyPr>
          <a:lstStyle/>
          <a:p>
            <a:r>
              <a:rPr lang="en-GB" dirty="0"/>
              <a:t>probs </a:t>
            </a:r>
            <a:r>
              <a:rPr lang="en-GB" dirty="0">
                <a:solidFill>
                  <a:srgbClr val="666666"/>
                </a:solidFill>
              </a:rPr>
              <a:t>=</a:t>
            </a:r>
            <a:r>
              <a:rPr lang="en-GB" dirty="0"/>
              <a:t> </a:t>
            </a:r>
            <a:r>
              <a:rPr lang="en-GB" dirty="0" err="1"/>
              <a:t>gmm</a:t>
            </a:r>
            <a:r>
              <a:rPr lang="en-GB" dirty="0" err="1">
                <a:solidFill>
                  <a:srgbClr val="666666"/>
                </a:solidFill>
              </a:rPr>
              <a:t>.</a:t>
            </a:r>
            <a:r>
              <a:rPr lang="en-GB" dirty="0" err="1"/>
              <a:t>predict_proba</a:t>
            </a:r>
            <a:r>
              <a:rPr lang="en-GB" dirty="0"/>
              <a:t>(X) </a:t>
            </a:r>
          </a:p>
          <a:p>
            <a:r>
              <a:rPr lang="en-GB" dirty="0">
                <a:solidFill>
                  <a:srgbClr val="008000"/>
                </a:solidFill>
              </a:rPr>
              <a:t>print</a:t>
            </a:r>
            <a:r>
              <a:rPr lang="en-GB" dirty="0"/>
              <a:t>(probs[:</a:t>
            </a:r>
            <a:r>
              <a:rPr lang="en-GB" dirty="0">
                <a:solidFill>
                  <a:srgbClr val="666666"/>
                </a:solidFill>
              </a:rPr>
              <a:t>5</a:t>
            </a:r>
            <a:r>
              <a:rPr lang="en-GB" dirty="0"/>
              <a:t>]</a:t>
            </a:r>
            <a:r>
              <a:rPr lang="en-GB" dirty="0">
                <a:solidFill>
                  <a:srgbClr val="666666"/>
                </a:solidFill>
              </a:rPr>
              <a:t>.</a:t>
            </a:r>
            <a:r>
              <a:rPr lang="en-GB" dirty="0"/>
              <a:t>round(</a:t>
            </a:r>
            <a:r>
              <a:rPr lang="en-GB" dirty="0">
                <a:solidFill>
                  <a:srgbClr val="666666"/>
                </a:solidFill>
              </a:rPr>
              <a:t>3</a:t>
            </a:r>
            <a:r>
              <a:rPr lang="en-GB" dirty="0"/>
              <a:t>))</a:t>
            </a:r>
          </a:p>
          <a:p>
            <a:r>
              <a:rPr lang="en-GB" dirty="0"/>
              <a:t>size = 50 * </a:t>
            </a:r>
            <a:r>
              <a:rPr lang="en-GB" dirty="0" err="1"/>
              <a:t>probs.max</a:t>
            </a:r>
            <a:r>
              <a:rPr lang="en-GB" dirty="0"/>
              <a:t>(1) ** 2 </a:t>
            </a:r>
            <a:r>
              <a:rPr lang="en-GB" i="1" dirty="0"/>
              <a:t># square emphasizes differences</a:t>
            </a:r>
            <a:r>
              <a:rPr lang="en-GB" dirty="0"/>
              <a:t> </a:t>
            </a:r>
          </a:p>
          <a:p>
            <a:r>
              <a:rPr lang="en-GB" dirty="0" err="1"/>
              <a:t>plt.scatter</a:t>
            </a:r>
            <a:r>
              <a:rPr lang="en-GB" dirty="0"/>
              <a:t>(X[:, 0], X[:, 1], c=labels, </a:t>
            </a:r>
            <a:r>
              <a:rPr lang="en-GB" dirty="0" err="1"/>
              <a:t>cmap</a:t>
            </a:r>
            <a:r>
              <a:rPr lang="en-GB" dirty="0"/>
              <a:t>='</a:t>
            </a:r>
            <a:r>
              <a:rPr lang="en-GB" dirty="0" err="1"/>
              <a:t>viridis</a:t>
            </a:r>
            <a:r>
              <a:rPr lang="en-GB" dirty="0"/>
              <a:t>', s=size);</a:t>
            </a:r>
            <a:endParaRPr lang="en-US" dirty="0"/>
          </a:p>
        </p:txBody>
      </p:sp>
      <p:pic>
        <p:nvPicPr>
          <p:cNvPr id="10" name="Picture 9">
            <a:extLst>
              <a:ext uri="{FF2B5EF4-FFF2-40B4-BE49-F238E27FC236}">
                <a16:creationId xmlns:a16="http://schemas.microsoft.com/office/drawing/2014/main" id="{8630D64F-B54A-B740-A083-712F4B576A7D}"/>
              </a:ext>
            </a:extLst>
          </p:cNvPr>
          <p:cNvPicPr>
            <a:picLocks noChangeAspect="1"/>
          </p:cNvPicPr>
          <p:nvPr/>
        </p:nvPicPr>
        <p:blipFill>
          <a:blip r:embed="rId4"/>
          <a:stretch>
            <a:fillRect/>
          </a:stretch>
        </p:blipFill>
        <p:spPr>
          <a:xfrm>
            <a:off x="6248400" y="2341129"/>
            <a:ext cx="5821405" cy="4120501"/>
          </a:xfrm>
          <a:prstGeom prst="rect">
            <a:avLst/>
          </a:prstGeom>
        </p:spPr>
      </p:pic>
      <p:sp>
        <p:nvSpPr>
          <p:cNvPr id="11" name="Rectangle 10">
            <a:extLst>
              <a:ext uri="{FF2B5EF4-FFF2-40B4-BE49-F238E27FC236}">
                <a16:creationId xmlns:a16="http://schemas.microsoft.com/office/drawing/2014/main" id="{FD6C65FE-4EF7-5247-AB74-BEFF1B86A73D}"/>
              </a:ext>
            </a:extLst>
          </p:cNvPr>
          <p:cNvSpPr/>
          <p:nvPr/>
        </p:nvSpPr>
        <p:spPr>
          <a:xfrm>
            <a:off x="5712943" y="91171"/>
            <a:ext cx="6096000" cy="646331"/>
          </a:xfrm>
          <a:prstGeom prst="rect">
            <a:avLst/>
          </a:prstGeom>
        </p:spPr>
        <p:txBody>
          <a:bodyPr>
            <a:spAutoFit/>
          </a:bodyPr>
          <a:lstStyle/>
          <a:p>
            <a:r>
              <a:rPr lang="en-US" dirty="0">
                <a:hlinkClick r:id="rId5"/>
              </a:rPr>
              <a:t>https://jakevdp.github.io/PythonDataScienceHandbook/05.12-gaussian-mixtures.html</a:t>
            </a:r>
            <a:endParaRPr lang="en-US" dirty="0"/>
          </a:p>
        </p:txBody>
      </p:sp>
    </p:spTree>
    <p:extLst>
      <p:ext uri="{BB962C8B-B14F-4D97-AF65-F5344CB8AC3E}">
        <p14:creationId xmlns:p14="http://schemas.microsoft.com/office/powerpoint/2010/main" val="2562874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468240"/>
            <a:ext cx="10515600" cy="690943"/>
          </a:xfrm>
        </p:spPr>
        <p:txBody>
          <a:bodyPr>
            <a:normAutofit fontScale="90000"/>
          </a:bodyPr>
          <a:lstStyle/>
          <a:p>
            <a:r>
              <a:rPr lang="en-GB" b="1" dirty="0"/>
              <a:t>Gaussian Mixtures</a:t>
            </a:r>
          </a:p>
        </p:txBody>
      </p:sp>
      <p:sp>
        <p:nvSpPr>
          <p:cNvPr id="5" name="Rectangle 4">
            <a:extLst>
              <a:ext uri="{FF2B5EF4-FFF2-40B4-BE49-F238E27FC236}">
                <a16:creationId xmlns:a16="http://schemas.microsoft.com/office/drawing/2014/main" id="{6118E380-0E28-894B-AC65-4641AF7F0C83}"/>
              </a:ext>
            </a:extLst>
          </p:cNvPr>
          <p:cNvSpPr/>
          <p:nvPr/>
        </p:nvSpPr>
        <p:spPr>
          <a:xfrm>
            <a:off x="566737" y="1884175"/>
            <a:ext cx="11353800" cy="3608360"/>
          </a:xfrm>
          <a:prstGeom prst="rect">
            <a:avLst/>
          </a:prstGeom>
        </p:spPr>
        <p:txBody>
          <a:bodyPr wrap="square">
            <a:spAutoFit/>
          </a:bodyPr>
          <a:lstStyle/>
          <a:p>
            <a:pPr>
              <a:lnSpc>
                <a:spcPct val="120000"/>
              </a:lnSpc>
            </a:pPr>
            <a:r>
              <a:rPr lang="en-GB" sz="2400" dirty="0">
                <a:solidFill>
                  <a:srgbClr val="7030A0"/>
                </a:solidFill>
              </a:rPr>
              <a:t>Under the hood, a Gaussian mixture model is very similar to k-means: it uses an expectation–maximization approach which qualitatively does the following:</a:t>
            </a:r>
          </a:p>
          <a:p>
            <a:pPr marL="342900" indent="-342900">
              <a:lnSpc>
                <a:spcPct val="120000"/>
              </a:lnSpc>
              <a:buFont typeface="Arial" panose="020B0604020202020204" pitchFamily="34" charset="0"/>
              <a:buChar char="•"/>
            </a:pPr>
            <a:r>
              <a:rPr lang="en-GB" sz="2400" dirty="0">
                <a:solidFill>
                  <a:srgbClr val="7030A0"/>
                </a:solidFill>
              </a:rPr>
              <a:t>Choose starting guesses for the location and shape</a:t>
            </a:r>
          </a:p>
          <a:p>
            <a:pPr marL="342900" indent="-342900">
              <a:lnSpc>
                <a:spcPct val="120000"/>
              </a:lnSpc>
              <a:buFont typeface="Arial" panose="020B0604020202020204" pitchFamily="34" charset="0"/>
              <a:buChar char="•"/>
            </a:pPr>
            <a:r>
              <a:rPr lang="en-GB" sz="2400" dirty="0">
                <a:solidFill>
                  <a:srgbClr val="7030A0"/>
                </a:solidFill>
              </a:rPr>
              <a:t>Repeat until converged:</a:t>
            </a:r>
          </a:p>
          <a:p>
            <a:pPr marL="800100" lvl="1" indent="-342900">
              <a:lnSpc>
                <a:spcPct val="120000"/>
              </a:lnSpc>
              <a:buFont typeface="Arial" panose="020B0604020202020204" pitchFamily="34" charset="0"/>
              <a:buChar char="•"/>
            </a:pPr>
            <a:r>
              <a:rPr lang="en-GB" sz="2400" dirty="0">
                <a:solidFill>
                  <a:srgbClr val="7030A0"/>
                </a:solidFill>
              </a:rPr>
              <a:t>E-step: for each point, find weights encoding the probability of membership in each cluster</a:t>
            </a:r>
          </a:p>
          <a:p>
            <a:pPr marL="800100" lvl="1" indent="-342900">
              <a:lnSpc>
                <a:spcPct val="120000"/>
              </a:lnSpc>
              <a:buFont typeface="Arial" panose="020B0604020202020204" pitchFamily="34" charset="0"/>
              <a:buChar char="•"/>
            </a:pPr>
            <a:r>
              <a:rPr lang="en-GB" sz="2400" dirty="0">
                <a:solidFill>
                  <a:srgbClr val="7030A0"/>
                </a:solidFill>
              </a:rPr>
              <a:t>M-step: for each cluster, update its location, normalization, and shape based on all data points, making use of the weights</a:t>
            </a:r>
          </a:p>
        </p:txBody>
      </p:sp>
    </p:spTree>
    <p:extLst>
      <p:ext uri="{BB962C8B-B14F-4D97-AF65-F5344CB8AC3E}">
        <p14:creationId xmlns:p14="http://schemas.microsoft.com/office/powerpoint/2010/main" val="69623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255194"/>
            <a:ext cx="6276975" cy="690943"/>
          </a:xfrm>
        </p:spPr>
        <p:txBody>
          <a:bodyPr>
            <a:normAutofit fontScale="90000"/>
          </a:bodyPr>
          <a:lstStyle/>
          <a:p>
            <a:r>
              <a:rPr lang="en-GB" b="1" dirty="0"/>
              <a:t>Choosing the covariance type</a:t>
            </a:r>
          </a:p>
        </p:txBody>
      </p:sp>
      <p:sp>
        <p:nvSpPr>
          <p:cNvPr id="5" name="Rectangle 4">
            <a:extLst>
              <a:ext uri="{FF2B5EF4-FFF2-40B4-BE49-F238E27FC236}">
                <a16:creationId xmlns:a16="http://schemas.microsoft.com/office/drawing/2014/main" id="{6118E380-0E28-894B-AC65-4641AF7F0C83}"/>
              </a:ext>
            </a:extLst>
          </p:cNvPr>
          <p:cNvSpPr/>
          <p:nvPr/>
        </p:nvSpPr>
        <p:spPr>
          <a:xfrm>
            <a:off x="981075" y="946137"/>
            <a:ext cx="10515600" cy="2653034"/>
          </a:xfrm>
          <a:prstGeom prst="rect">
            <a:avLst/>
          </a:prstGeom>
        </p:spPr>
        <p:txBody>
          <a:bodyPr wrap="square">
            <a:spAutoFit/>
          </a:bodyPr>
          <a:lstStyle/>
          <a:p>
            <a:pPr>
              <a:lnSpc>
                <a:spcPct val="120000"/>
              </a:lnSpc>
            </a:pPr>
            <a:r>
              <a:rPr lang="en-GB" sz="2000" dirty="0">
                <a:solidFill>
                  <a:srgbClr val="7030A0"/>
                </a:solidFill>
              </a:rPr>
              <a:t>The </a:t>
            </a:r>
            <a:r>
              <a:rPr lang="en-GB" sz="2000" i="1" dirty="0" err="1">
                <a:solidFill>
                  <a:srgbClr val="7030A0"/>
                </a:solidFill>
              </a:rPr>
              <a:t>covariance_type</a:t>
            </a:r>
            <a:r>
              <a:rPr lang="en-GB" sz="2000" i="1" dirty="0">
                <a:solidFill>
                  <a:srgbClr val="7030A0"/>
                </a:solidFill>
              </a:rPr>
              <a:t>  </a:t>
            </a:r>
            <a:r>
              <a:rPr lang="en-GB" sz="2000" dirty="0">
                <a:solidFill>
                  <a:srgbClr val="7030A0"/>
                </a:solidFill>
              </a:rPr>
              <a:t>hyperparameter controls the degrees of freedom in the shape of each cluster; it is essential to set this carefully for any given problem. The default is </a:t>
            </a:r>
            <a:r>
              <a:rPr lang="en-GB" sz="2000" dirty="0" err="1">
                <a:solidFill>
                  <a:srgbClr val="7030A0"/>
                </a:solidFill>
              </a:rPr>
              <a:t>covariance_type</a:t>
            </a:r>
            <a:r>
              <a:rPr lang="en-GB" sz="2000" dirty="0">
                <a:solidFill>
                  <a:srgbClr val="7030A0"/>
                </a:solidFill>
              </a:rPr>
              <a:t>="</a:t>
            </a:r>
            <a:r>
              <a:rPr lang="en-GB" sz="2000" dirty="0" err="1">
                <a:solidFill>
                  <a:srgbClr val="7030A0"/>
                </a:solidFill>
              </a:rPr>
              <a:t>diag</a:t>
            </a:r>
            <a:r>
              <a:rPr lang="en-GB" sz="2000" dirty="0">
                <a:solidFill>
                  <a:srgbClr val="7030A0"/>
                </a:solidFill>
              </a:rPr>
              <a:t>", which means that the size of the cluster along each dimension can be set independently, with the resulting ellipse constrained to align with the axes. A slightly simpler and faster model is </a:t>
            </a:r>
            <a:r>
              <a:rPr lang="en-GB" sz="2000" dirty="0" err="1">
                <a:solidFill>
                  <a:srgbClr val="7030A0"/>
                </a:solidFill>
              </a:rPr>
              <a:t>covariance_type</a:t>
            </a:r>
            <a:r>
              <a:rPr lang="en-GB" sz="2000" dirty="0">
                <a:solidFill>
                  <a:srgbClr val="7030A0"/>
                </a:solidFill>
              </a:rPr>
              <a:t>="spherical", which constrains the shape of the cluster such that all dimensions are equal. A more complicated and computationally expensive model is to use "full", which allows each cluster to be modelled as an ellipse with arbitrary orientation.</a:t>
            </a:r>
          </a:p>
        </p:txBody>
      </p:sp>
      <p:pic>
        <p:nvPicPr>
          <p:cNvPr id="9218" name="Picture 2">
            <a:extLst>
              <a:ext uri="{FF2B5EF4-FFF2-40B4-BE49-F238E27FC236}">
                <a16:creationId xmlns:a16="http://schemas.microsoft.com/office/drawing/2014/main" id="{0552C501-8DFC-1D46-A825-564E1F7A2B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23" r="9571" b="11440"/>
          <a:stretch/>
        </p:blipFill>
        <p:spPr bwMode="auto">
          <a:xfrm>
            <a:off x="1142999" y="3702047"/>
            <a:ext cx="9620252" cy="308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215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255194"/>
            <a:ext cx="6276975" cy="690943"/>
          </a:xfrm>
        </p:spPr>
        <p:txBody>
          <a:bodyPr>
            <a:normAutofit fontScale="90000"/>
          </a:bodyPr>
          <a:lstStyle/>
          <a:p>
            <a:r>
              <a:rPr lang="en-GB" b="1" dirty="0"/>
              <a:t>GMM as Density Estimation</a:t>
            </a:r>
          </a:p>
        </p:txBody>
      </p:sp>
      <p:sp>
        <p:nvSpPr>
          <p:cNvPr id="3" name="Rectangle 2">
            <a:extLst>
              <a:ext uri="{FF2B5EF4-FFF2-40B4-BE49-F238E27FC236}">
                <a16:creationId xmlns:a16="http://schemas.microsoft.com/office/drawing/2014/main" id="{3D3A5F80-5048-FB44-A98C-33F353818CE5}"/>
              </a:ext>
            </a:extLst>
          </p:cNvPr>
          <p:cNvSpPr/>
          <p:nvPr/>
        </p:nvSpPr>
        <p:spPr>
          <a:xfrm>
            <a:off x="683415" y="3122950"/>
            <a:ext cx="4881564" cy="2031325"/>
          </a:xfrm>
          <a:prstGeom prst="rect">
            <a:avLst/>
          </a:prstGeom>
        </p:spPr>
        <p:txBody>
          <a:bodyPr wrap="square">
            <a:spAutoFit/>
          </a:bodyPr>
          <a:lstStyle/>
          <a:p>
            <a:r>
              <a:rPr lang="en-GB" b="1" dirty="0">
                <a:solidFill>
                  <a:srgbClr val="008000"/>
                </a:solidFill>
              </a:rPr>
              <a:t>from</a:t>
            </a:r>
            <a:r>
              <a:rPr lang="en-GB" dirty="0"/>
              <a:t> </a:t>
            </a:r>
            <a:r>
              <a:rPr lang="en-GB" b="1" dirty="0" err="1">
                <a:solidFill>
                  <a:srgbClr val="0000FF"/>
                </a:solidFill>
              </a:rPr>
              <a:t>sklearn.datasets</a:t>
            </a:r>
            <a:r>
              <a:rPr lang="en-GB" dirty="0"/>
              <a:t> </a:t>
            </a:r>
            <a:r>
              <a:rPr lang="en-GB" b="1" dirty="0">
                <a:solidFill>
                  <a:srgbClr val="008000"/>
                </a:solidFill>
              </a:rPr>
              <a:t>import</a:t>
            </a:r>
            <a:r>
              <a:rPr lang="en-GB" dirty="0"/>
              <a:t> </a:t>
            </a:r>
            <a:r>
              <a:rPr lang="en-GB" dirty="0" err="1"/>
              <a:t>make_moons</a:t>
            </a:r>
            <a:r>
              <a:rPr lang="en-GB" dirty="0"/>
              <a:t> </a:t>
            </a:r>
          </a:p>
          <a:p>
            <a:r>
              <a:rPr lang="en-GB" dirty="0" err="1"/>
              <a:t>Xmoon</a:t>
            </a:r>
            <a:r>
              <a:rPr lang="en-GB" dirty="0"/>
              <a:t>, </a:t>
            </a:r>
            <a:r>
              <a:rPr lang="en-GB" dirty="0" err="1"/>
              <a:t>ymoon</a:t>
            </a:r>
            <a:r>
              <a:rPr lang="en-GB" dirty="0"/>
              <a:t> </a:t>
            </a:r>
            <a:r>
              <a:rPr lang="en-GB" dirty="0">
                <a:solidFill>
                  <a:srgbClr val="666666"/>
                </a:solidFill>
              </a:rPr>
              <a:t>=</a:t>
            </a:r>
            <a:r>
              <a:rPr lang="en-GB" dirty="0"/>
              <a:t> </a:t>
            </a:r>
            <a:r>
              <a:rPr lang="en-GB" dirty="0" err="1"/>
              <a:t>make_moons</a:t>
            </a:r>
            <a:r>
              <a:rPr lang="en-GB" dirty="0"/>
              <a:t>(</a:t>
            </a:r>
            <a:r>
              <a:rPr lang="en-GB" dirty="0">
                <a:solidFill>
                  <a:srgbClr val="666666"/>
                </a:solidFill>
              </a:rPr>
              <a:t>200</a:t>
            </a:r>
            <a:r>
              <a:rPr lang="en-GB" dirty="0"/>
              <a:t>, noise</a:t>
            </a:r>
            <a:r>
              <a:rPr lang="en-GB" dirty="0">
                <a:solidFill>
                  <a:srgbClr val="666666"/>
                </a:solidFill>
              </a:rPr>
              <a:t>=.05</a:t>
            </a:r>
            <a:r>
              <a:rPr lang="en-GB" dirty="0"/>
              <a:t>, </a:t>
            </a:r>
            <a:r>
              <a:rPr lang="en-GB" dirty="0" err="1"/>
              <a:t>random_state</a:t>
            </a:r>
            <a:r>
              <a:rPr lang="en-GB" dirty="0">
                <a:solidFill>
                  <a:srgbClr val="666666"/>
                </a:solidFill>
              </a:rPr>
              <a:t>=0</a:t>
            </a:r>
            <a:r>
              <a:rPr lang="en-GB" dirty="0"/>
              <a:t>)</a:t>
            </a:r>
          </a:p>
          <a:p>
            <a:r>
              <a:rPr lang="en-GB" dirty="0"/>
              <a:t>#</a:t>
            </a:r>
            <a:r>
              <a:rPr lang="en-GB" dirty="0" err="1"/>
              <a:t>plt.scatter</a:t>
            </a:r>
            <a:r>
              <a:rPr lang="en-GB" dirty="0"/>
              <a:t>(</a:t>
            </a:r>
            <a:r>
              <a:rPr lang="en-GB" dirty="0" err="1"/>
              <a:t>Xmoon</a:t>
            </a:r>
            <a:r>
              <a:rPr lang="en-GB" dirty="0"/>
              <a:t>[:, 0], </a:t>
            </a:r>
            <a:r>
              <a:rPr lang="en-GB" dirty="0" err="1"/>
              <a:t>Xmoon</a:t>
            </a:r>
            <a:r>
              <a:rPr lang="en-GB" dirty="0"/>
              <a:t>[:, 1]);</a:t>
            </a:r>
          </a:p>
          <a:p>
            <a:r>
              <a:rPr lang="en-GB" dirty="0"/>
              <a:t>gmm16 </a:t>
            </a:r>
            <a:r>
              <a:rPr lang="en-GB" dirty="0">
                <a:solidFill>
                  <a:srgbClr val="666666"/>
                </a:solidFill>
              </a:rPr>
              <a:t>=</a:t>
            </a:r>
            <a:r>
              <a:rPr lang="en-GB" dirty="0"/>
              <a:t> GMM(</a:t>
            </a:r>
            <a:r>
              <a:rPr lang="en-GB" dirty="0" err="1"/>
              <a:t>n_components</a:t>
            </a:r>
            <a:r>
              <a:rPr lang="en-GB" dirty="0">
                <a:solidFill>
                  <a:srgbClr val="666666"/>
                </a:solidFill>
              </a:rPr>
              <a:t>=16</a:t>
            </a:r>
            <a:r>
              <a:rPr lang="en-GB" dirty="0"/>
              <a:t>, </a:t>
            </a:r>
            <a:r>
              <a:rPr lang="en-GB" dirty="0" err="1"/>
              <a:t>covariance_type</a:t>
            </a:r>
            <a:r>
              <a:rPr lang="en-GB" dirty="0">
                <a:solidFill>
                  <a:srgbClr val="666666"/>
                </a:solidFill>
              </a:rPr>
              <a:t>=</a:t>
            </a:r>
            <a:r>
              <a:rPr lang="en-GB" dirty="0">
                <a:solidFill>
                  <a:srgbClr val="BA2121"/>
                </a:solidFill>
              </a:rPr>
              <a:t>'full'</a:t>
            </a:r>
            <a:r>
              <a:rPr lang="en-GB" dirty="0"/>
              <a:t>, </a:t>
            </a:r>
            <a:r>
              <a:rPr lang="en-GB" dirty="0" err="1"/>
              <a:t>random_state</a:t>
            </a:r>
            <a:r>
              <a:rPr lang="en-GB" dirty="0">
                <a:solidFill>
                  <a:srgbClr val="666666"/>
                </a:solidFill>
              </a:rPr>
              <a:t>=0</a:t>
            </a:r>
            <a:r>
              <a:rPr lang="en-GB" dirty="0"/>
              <a:t>) </a:t>
            </a:r>
            <a:r>
              <a:rPr lang="en-GB" dirty="0" err="1"/>
              <a:t>plot_gmm</a:t>
            </a:r>
            <a:r>
              <a:rPr lang="en-GB" dirty="0"/>
              <a:t>(gmm16, </a:t>
            </a:r>
            <a:r>
              <a:rPr lang="en-GB" dirty="0" err="1"/>
              <a:t>Xmoon</a:t>
            </a:r>
            <a:r>
              <a:rPr lang="en-GB" dirty="0"/>
              <a:t>, label</a:t>
            </a:r>
            <a:r>
              <a:rPr lang="en-GB" dirty="0">
                <a:solidFill>
                  <a:srgbClr val="666666"/>
                </a:solidFill>
              </a:rPr>
              <a:t>=</a:t>
            </a:r>
            <a:r>
              <a:rPr lang="en-GB" b="1" dirty="0">
                <a:solidFill>
                  <a:srgbClr val="008000"/>
                </a:solidFill>
              </a:rPr>
              <a:t>False</a:t>
            </a:r>
            <a:r>
              <a:rPr lang="en-GB" dirty="0"/>
              <a:t>)</a:t>
            </a:r>
            <a:endParaRPr lang="en-US" dirty="0"/>
          </a:p>
        </p:txBody>
      </p:sp>
      <p:sp>
        <p:nvSpPr>
          <p:cNvPr id="4" name="AutoShape 2">
            <a:extLst>
              <a:ext uri="{FF2B5EF4-FFF2-40B4-BE49-F238E27FC236}">
                <a16:creationId xmlns:a16="http://schemas.microsoft.com/office/drawing/2014/main" id="{2AAA9957-4473-4742-8907-BAF786B8C8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27232AD-481D-D548-B215-285EBC29F69A}"/>
              </a:ext>
            </a:extLst>
          </p:cNvPr>
          <p:cNvPicPr>
            <a:picLocks noChangeAspect="1"/>
          </p:cNvPicPr>
          <p:nvPr/>
        </p:nvPicPr>
        <p:blipFill>
          <a:blip r:embed="rId3"/>
          <a:stretch>
            <a:fillRect/>
          </a:stretch>
        </p:blipFill>
        <p:spPr>
          <a:xfrm>
            <a:off x="5707853" y="2766129"/>
            <a:ext cx="5832475" cy="3979947"/>
          </a:xfrm>
          <a:prstGeom prst="rect">
            <a:avLst/>
          </a:prstGeom>
        </p:spPr>
      </p:pic>
      <p:sp>
        <p:nvSpPr>
          <p:cNvPr id="8" name="Rectangle 7">
            <a:extLst>
              <a:ext uri="{FF2B5EF4-FFF2-40B4-BE49-F238E27FC236}">
                <a16:creationId xmlns:a16="http://schemas.microsoft.com/office/drawing/2014/main" id="{DC886704-2606-0E47-87BE-DF5EF1D92159}"/>
              </a:ext>
            </a:extLst>
          </p:cNvPr>
          <p:cNvSpPr/>
          <p:nvPr/>
        </p:nvSpPr>
        <p:spPr>
          <a:xfrm>
            <a:off x="981075" y="888985"/>
            <a:ext cx="10515600" cy="2278765"/>
          </a:xfrm>
          <a:prstGeom prst="rect">
            <a:avLst/>
          </a:prstGeom>
        </p:spPr>
        <p:txBody>
          <a:bodyPr wrap="square">
            <a:spAutoFit/>
          </a:bodyPr>
          <a:lstStyle/>
          <a:p>
            <a:pPr>
              <a:lnSpc>
                <a:spcPct val="120000"/>
              </a:lnSpc>
            </a:pPr>
            <a:r>
              <a:rPr lang="en-GB" sz="2400" dirty="0">
                <a:solidFill>
                  <a:srgbClr val="7030A0"/>
                </a:solidFill>
              </a:rPr>
              <a:t>Here the mixture of 16 Gaussians serves not to find separated clusters of data, but rather to model the overall distribution of the input data. This is a generative model of the distribution, meaning that the GMM gives us the recipe to generate new random data distributed similarly to our input. </a:t>
            </a:r>
            <a:br>
              <a:rPr lang="en-GB" sz="2400" dirty="0">
                <a:solidFill>
                  <a:srgbClr val="7030A0"/>
                </a:solidFill>
              </a:rPr>
            </a:br>
            <a:endParaRPr lang="en-GB" sz="2400" dirty="0">
              <a:solidFill>
                <a:srgbClr val="7030A0"/>
              </a:solidFill>
            </a:endParaRPr>
          </a:p>
        </p:txBody>
      </p:sp>
    </p:spTree>
    <p:extLst>
      <p:ext uri="{BB962C8B-B14F-4D97-AF65-F5344CB8AC3E}">
        <p14:creationId xmlns:p14="http://schemas.microsoft.com/office/powerpoint/2010/main" val="2667214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477354"/>
            <a:ext cx="6276975" cy="690943"/>
          </a:xfrm>
        </p:spPr>
        <p:txBody>
          <a:bodyPr>
            <a:normAutofit fontScale="90000"/>
          </a:bodyPr>
          <a:lstStyle/>
          <a:p>
            <a:r>
              <a:rPr lang="en-GB" b="1" dirty="0"/>
              <a:t>GMM as Density Estimation</a:t>
            </a:r>
          </a:p>
        </p:txBody>
      </p:sp>
      <p:sp>
        <p:nvSpPr>
          <p:cNvPr id="4" name="AutoShape 2">
            <a:extLst>
              <a:ext uri="{FF2B5EF4-FFF2-40B4-BE49-F238E27FC236}">
                <a16:creationId xmlns:a16="http://schemas.microsoft.com/office/drawing/2014/main" id="{2AAA9957-4473-4742-8907-BAF786B8C8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C886704-2606-0E47-87BE-DF5EF1D92159}"/>
              </a:ext>
            </a:extLst>
          </p:cNvPr>
          <p:cNvSpPr/>
          <p:nvPr/>
        </p:nvSpPr>
        <p:spPr>
          <a:xfrm>
            <a:off x="838200" y="1329880"/>
            <a:ext cx="10515600" cy="949171"/>
          </a:xfrm>
          <a:prstGeom prst="rect">
            <a:avLst/>
          </a:prstGeom>
        </p:spPr>
        <p:txBody>
          <a:bodyPr wrap="square">
            <a:spAutoFit/>
          </a:bodyPr>
          <a:lstStyle/>
          <a:p>
            <a:pPr>
              <a:lnSpc>
                <a:spcPct val="120000"/>
              </a:lnSpc>
            </a:pPr>
            <a:r>
              <a:rPr lang="en-GB" sz="2400" dirty="0">
                <a:solidFill>
                  <a:srgbClr val="7030A0"/>
                </a:solidFill>
              </a:rPr>
              <a:t>Here are 400 new points drawn from this 16-component GMM fit to our original data:</a:t>
            </a:r>
          </a:p>
        </p:txBody>
      </p:sp>
      <p:sp>
        <p:nvSpPr>
          <p:cNvPr id="5" name="Rectangle 4">
            <a:extLst>
              <a:ext uri="{FF2B5EF4-FFF2-40B4-BE49-F238E27FC236}">
                <a16:creationId xmlns:a16="http://schemas.microsoft.com/office/drawing/2014/main" id="{197BE4CA-387C-5D40-A2F1-18E1AA8DEBD4}"/>
              </a:ext>
            </a:extLst>
          </p:cNvPr>
          <p:cNvSpPr/>
          <p:nvPr/>
        </p:nvSpPr>
        <p:spPr>
          <a:xfrm>
            <a:off x="331787" y="2721114"/>
            <a:ext cx="5106192" cy="707886"/>
          </a:xfrm>
          <a:prstGeom prst="rect">
            <a:avLst/>
          </a:prstGeom>
        </p:spPr>
        <p:txBody>
          <a:bodyPr wrap="square">
            <a:spAutoFit/>
          </a:bodyPr>
          <a:lstStyle/>
          <a:p>
            <a:r>
              <a:rPr lang="en-GB" sz="2000" dirty="0" err="1"/>
              <a:t>Xnew</a:t>
            </a:r>
            <a:r>
              <a:rPr lang="en-GB" sz="2000" dirty="0"/>
              <a:t> </a:t>
            </a:r>
            <a:r>
              <a:rPr lang="en-GB" sz="2000" dirty="0">
                <a:solidFill>
                  <a:srgbClr val="666666"/>
                </a:solidFill>
              </a:rPr>
              <a:t>=</a:t>
            </a:r>
            <a:r>
              <a:rPr lang="en-GB" sz="2000" dirty="0"/>
              <a:t> gmm16</a:t>
            </a:r>
            <a:r>
              <a:rPr lang="en-GB" sz="2000" dirty="0">
                <a:solidFill>
                  <a:srgbClr val="666666"/>
                </a:solidFill>
              </a:rPr>
              <a:t>.</a:t>
            </a:r>
            <a:r>
              <a:rPr lang="en-GB" sz="2000" dirty="0"/>
              <a:t>sample(</a:t>
            </a:r>
            <a:r>
              <a:rPr lang="en-GB" sz="2000" dirty="0">
                <a:solidFill>
                  <a:srgbClr val="666666"/>
                </a:solidFill>
              </a:rPr>
              <a:t>400</a:t>
            </a:r>
            <a:r>
              <a:rPr lang="en-GB" sz="2000" dirty="0"/>
              <a:t>, </a:t>
            </a:r>
            <a:r>
              <a:rPr lang="en-GB" sz="2000" dirty="0" err="1"/>
              <a:t>random_state</a:t>
            </a:r>
            <a:r>
              <a:rPr lang="en-GB" sz="2000" dirty="0">
                <a:solidFill>
                  <a:srgbClr val="666666"/>
                </a:solidFill>
              </a:rPr>
              <a:t>=42</a:t>
            </a:r>
            <a:r>
              <a:rPr lang="en-GB" sz="2000" dirty="0"/>
              <a:t>) </a:t>
            </a:r>
            <a:r>
              <a:rPr lang="en-GB" sz="2000" dirty="0" err="1"/>
              <a:t>plt</a:t>
            </a:r>
            <a:r>
              <a:rPr lang="en-GB" sz="2000" dirty="0" err="1">
                <a:solidFill>
                  <a:srgbClr val="666666"/>
                </a:solidFill>
              </a:rPr>
              <a:t>.</a:t>
            </a:r>
            <a:r>
              <a:rPr lang="en-GB" sz="2000" dirty="0" err="1"/>
              <a:t>scatter</a:t>
            </a:r>
            <a:r>
              <a:rPr lang="en-GB" sz="2000" dirty="0"/>
              <a:t>(</a:t>
            </a:r>
            <a:r>
              <a:rPr lang="en-GB" sz="2000" dirty="0" err="1"/>
              <a:t>Xnew</a:t>
            </a:r>
            <a:r>
              <a:rPr lang="en-GB" sz="2000" dirty="0"/>
              <a:t>[:, </a:t>
            </a:r>
            <a:r>
              <a:rPr lang="en-GB" sz="2000" dirty="0">
                <a:solidFill>
                  <a:srgbClr val="666666"/>
                </a:solidFill>
              </a:rPr>
              <a:t>0</a:t>
            </a:r>
            <a:r>
              <a:rPr lang="en-GB" sz="2000" dirty="0"/>
              <a:t>], </a:t>
            </a:r>
            <a:r>
              <a:rPr lang="en-GB" sz="2000" dirty="0" err="1"/>
              <a:t>Xnew</a:t>
            </a:r>
            <a:r>
              <a:rPr lang="en-GB" sz="2000" dirty="0"/>
              <a:t>[:, </a:t>
            </a:r>
            <a:r>
              <a:rPr lang="en-GB" sz="2000" dirty="0">
                <a:solidFill>
                  <a:srgbClr val="666666"/>
                </a:solidFill>
              </a:rPr>
              <a:t>1</a:t>
            </a:r>
            <a:r>
              <a:rPr lang="en-GB" sz="2000" dirty="0"/>
              <a:t>]);</a:t>
            </a:r>
            <a:endParaRPr lang="en-US" sz="2000" dirty="0"/>
          </a:p>
        </p:txBody>
      </p:sp>
      <p:pic>
        <p:nvPicPr>
          <p:cNvPr id="7" name="Picture 6">
            <a:extLst>
              <a:ext uri="{FF2B5EF4-FFF2-40B4-BE49-F238E27FC236}">
                <a16:creationId xmlns:a16="http://schemas.microsoft.com/office/drawing/2014/main" id="{DFCD2397-462D-6B4F-8F4A-CB0493090254}"/>
              </a:ext>
            </a:extLst>
          </p:cNvPr>
          <p:cNvPicPr>
            <a:picLocks noChangeAspect="1"/>
          </p:cNvPicPr>
          <p:nvPr/>
        </p:nvPicPr>
        <p:blipFill>
          <a:blip r:embed="rId3"/>
          <a:stretch>
            <a:fillRect/>
          </a:stretch>
        </p:blipFill>
        <p:spPr>
          <a:xfrm>
            <a:off x="5461792" y="1973746"/>
            <a:ext cx="6299200" cy="4406900"/>
          </a:xfrm>
          <a:prstGeom prst="rect">
            <a:avLst/>
          </a:prstGeom>
        </p:spPr>
      </p:pic>
    </p:spTree>
    <p:extLst>
      <p:ext uri="{BB962C8B-B14F-4D97-AF65-F5344CB8AC3E}">
        <p14:creationId xmlns:p14="http://schemas.microsoft.com/office/powerpoint/2010/main" val="3671398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200" y="220179"/>
            <a:ext cx="6276975" cy="690943"/>
          </a:xfrm>
        </p:spPr>
        <p:txBody>
          <a:bodyPr>
            <a:normAutofit fontScale="90000"/>
          </a:bodyPr>
          <a:lstStyle/>
          <a:p>
            <a:r>
              <a:rPr lang="en-GB" b="1" dirty="0"/>
              <a:t>GMM as Density Estimation</a:t>
            </a:r>
          </a:p>
        </p:txBody>
      </p:sp>
      <p:sp>
        <p:nvSpPr>
          <p:cNvPr id="4" name="AutoShape 2">
            <a:extLst>
              <a:ext uri="{FF2B5EF4-FFF2-40B4-BE49-F238E27FC236}">
                <a16:creationId xmlns:a16="http://schemas.microsoft.com/office/drawing/2014/main" id="{2AAA9957-4473-4742-8907-BAF786B8C8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C886704-2606-0E47-87BE-DF5EF1D92159}"/>
              </a:ext>
            </a:extLst>
          </p:cNvPr>
          <p:cNvSpPr/>
          <p:nvPr/>
        </p:nvSpPr>
        <p:spPr>
          <a:xfrm>
            <a:off x="838200" y="944114"/>
            <a:ext cx="10515600" cy="949171"/>
          </a:xfrm>
          <a:prstGeom prst="rect">
            <a:avLst/>
          </a:prstGeom>
        </p:spPr>
        <p:txBody>
          <a:bodyPr wrap="square">
            <a:spAutoFit/>
          </a:bodyPr>
          <a:lstStyle/>
          <a:p>
            <a:pPr>
              <a:lnSpc>
                <a:spcPct val="120000"/>
              </a:lnSpc>
            </a:pPr>
            <a:r>
              <a:rPr lang="en-GB" sz="2400" dirty="0">
                <a:solidFill>
                  <a:srgbClr val="7030A0"/>
                </a:solidFill>
              </a:rPr>
              <a:t>Given a sampling of handwritten digits, we can model the distribution of that data in such a way that we can generate brand new samples of digits from the data:</a:t>
            </a:r>
          </a:p>
        </p:txBody>
      </p:sp>
      <p:sp>
        <p:nvSpPr>
          <p:cNvPr id="3" name="AutoShape 2">
            <a:extLst>
              <a:ext uri="{FF2B5EF4-FFF2-40B4-BE49-F238E27FC236}">
                <a16:creationId xmlns:a16="http://schemas.microsoft.com/office/drawing/2014/main" id="{45F8FE80-1341-F74C-A49F-4A3F11D7952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8271660-ABCE-F441-9D61-F5879CCFB6C4}"/>
              </a:ext>
            </a:extLst>
          </p:cNvPr>
          <p:cNvPicPr>
            <a:picLocks noChangeAspect="1"/>
          </p:cNvPicPr>
          <p:nvPr/>
        </p:nvPicPr>
        <p:blipFill>
          <a:blip r:embed="rId3"/>
          <a:stretch>
            <a:fillRect/>
          </a:stretch>
        </p:blipFill>
        <p:spPr>
          <a:xfrm>
            <a:off x="1246187" y="2303267"/>
            <a:ext cx="4125913" cy="4180083"/>
          </a:xfrm>
          <a:prstGeom prst="rect">
            <a:avLst/>
          </a:prstGeom>
        </p:spPr>
      </p:pic>
      <p:pic>
        <p:nvPicPr>
          <p:cNvPr id="9" name="Picture 8">
            <a:extLst>
              <a:ext uri="{FF2B5EF4-FFF2-40B4-BE49-F238E27FC236}">
                <a16:creationId xmlns:a16="http://schemas.microsoft.com/office/drawing/2014/main" id="{DD73CB41-CA33-0541-B379-DECE2D497073}"/>
              </a:ext>
            </a:extLst>
          </p:cNvPr>
          <p:cNvPicPr>
            <a:picLocks noChangeAspect="1"/>
          </p:cNvPicPr>
          <p:nvPr/>
        </p:nvPicPr>
        <p:blipFill>
          <a:blip r:embed="rId4"/>
          <a:stretch>
            <a:fillRect/>
          </a:stretch>
        </p:blipFill>
        <p:spPr>
          <a:xfrm>
            <a:off x="6096000" y="2303267"/>
            <a:ext cx="4126377" cy="4180082"/>
          </a:xfrm>
          <a:prstGeom prst="rect">
            <a:avLst/>
          </a:prstGeom>
        </p:spPr>
      </p:pic>
    </p:spTree>
    <p:extLst>
      <p:ext uri="{BB962C8B-B14F-4D97-AF65-F5344CB8AC3E}">
        <p14:creationId xmlns:p14="http://schemas.microsoft.com/office/powerpoint/2010/main" val="170029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p:txBody>
          <a:bodyPr>
            <a:normAutofit fontScale="90000"/>
          </a:bodyPr>
          <a:lstStyle/>
          <a:p>
            <a:r>
              <a:rPr lang="en-GB" b="1" dirty="0"/>
              <a:t>Classification versus Clustering</a:t>
            </a:r>
          </a:p>
        </p:txBody>
      </p:sp>
      <p:pic>
        <p:nvPicPr>
          <p:cNvPr id="5" name="Picture 4">
            <a:extLst>
              <a:ext uri="{FF2B5EF4-FFF2-40B4-BE49-F238E27FC236}">
                <a16:creationId xmlns:a16="http://schemas.microsoft.com/office/drawing/2014/main" id="{43D15D95-7DB4-974F-86C6-B91B672AE3DF}"/>
              </a:ext>
            </a:extLst>
          </p:cNvPr>
          <p:cNvPicPr>
            <a:picLocks noChangeAspect="1"/>
          </p:cNvPicPr>
          <p:nvPr/>
        </p:nvPicPr>
        <p:blipFill>
          <a:blip r:embed="rId3"/>
          <a:stretch>
            <a:fillRect/>
          </a:stretch>
        </p:blipFill>
        <p:spPr>
          <a:xfrm>
            <a:off x="285167" y="1649476"/>
            <a:ext cx="11621665" cy="4348988"/>
          </a:xfrm>
          <a:prstGeom prst="rect">
            <a:avLst/>
          </a:prstGeom>
        </p:spPr>
      </p:pic>
    </p:spTree>
    <p:extLst>
      <p:ext uri="{BB962C8B-B14F-4D97-AF65-F5344CB8AC3E}">
        <p14:creationId xmlns:p14="http://schemas.microsoft.com/office/powerpoint/2010/main" val="681607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51000">
              <a:srgbClr val="7030A0"/>
            </a:gs>
            <a:gs pos="83000">
              <a:srgbClr val="7030A0">
                <a:lumMod val="70000"/>
              </a:srgbClr>
            </a:gs>
            <a:gs pos="100000">
              <a:srgbClr val="7030A0">
                <a:lumMod val="91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289D34-849A-5B48-8316-6B511D1FE16C}"/>
              </a:ext>
            </a:extLst>
          </p:cNvPr>
          <p:cNvSpPr>
            <a:spLocks noGrp="1"/>
          </p:cNvSpPr>
          <p:nvPr>
            <p:ph type="subTitle" idx="1"/>
          </p:nvPr>
        </p:nvSpPr>
        <p:spPr>
          <a:xfrm>
            <a:off x="1524000" y="2601119"/>
            <a:ext cx="9144000" cy="1655762"/>
          </a:xfrm>
        </p:spPr>
        <p:txBody>
          <a:bodyPr>
            <a:normAutofit/>
          </a:bodyPr>
          <a:lstStyle/>
          <a:p>
            <a:r>
              <a:rPr lang="en-US" sz="5400" dirty="0">
                <a:solidFill>
                  <a:schemeClr val="bg1"/>
                </a:solidFill>
              </a:rPr>
              <a:t>Clustering</a:t>
            </a:r>
          </a:p>
        </p:txBody>
      </p:sp>
    </p:spTree>
    <p:extLst>
      <p:ext uri="{BB962C8B-B14F-4D97-AF65-F5344CB8AC3E}">
        <p14:creationId xmlns:p14="http://schemas.microsoft.com/office/powerpoint/2010/main" val="60653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p:txBody>
          <a:bodyPr>
            <a:normAutofit fontScale="90000"/>
          </a:bodyPr>
          <a:lstStyle/>
          <a:p>
            <a:r>
              <a:rPr lang="en-GB" b="1" dirty="0"/>
              <a:t>Clustering</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685714" y="1265210"/>
            <a:ext cx="10823534" cy="5458678"/>
          </a:xfrm>
        </p:spPr>
        <p:txBody>
          <a:bodyPr>
            <a:normAutofit fontScale="55000" lnSpcReduction="20000"/>
          </a:bodyPr>
          <a:lstStyle/>
          <a:p>
            <a:pPr>
              <a:lnSpc>
                <a:spcPct val="120000"/>
              </a:lnSpc>
            </a:pPr>
            <a:r>
              <a:rPr lang="en-GB" b="1" dirty="0"/>
              <a:t>For customer segmentation: </a:t>
            </a:r>
            <a:r>
              <a:rPr lang="en-GB" dirty="0"/>
              <a:t>you can cluster your customers based on their purchases, their activity on your website, and so on. This is useful to understand who your customers are and what they need, so you can adapt your products and marketing campaigns to each segment. For example, this can be useful in recommender systems to suggest content that other users in the same cluster enjoyed.</a:t>
            </a:r>
          </a:p>
          <a:p>
            <a:pPr>
              <a:lnSpc>
                <a:spcPct val="120000"/>
              </a:lnSpc>
            </a:pPr>
            <a:r>
              <a:rPr lang="en-GB" b="1" dirty="0"/>
              <a:t>For data analysis: </a:t>
            </a:r>
            <a:r>
              <a:rPr lang="en-GB" dirty="0"/>
              <a:t>when analysing a new dataset, it is often useful to first discover clusters of similar instances, as it is often easier to analyse clusters separately.</a:t>
            </a:r>
          </a:p>
          <a:p>
            <a:pPr>
              <a:lnSpc>
                <a:spcPct val="120000"/>
              </a:lnSpc>
            </a:pPr>
            <a:r>
              <a:rPr lang="en-GB" b="1" dirty="0"/>
              <a:t>For anomaly detection (also called outlier detection): </a:t>
            </a:r>
            <a:r>
              <a:rPr lang="en-GB" dirty="0"/>
              <a:t>any instance that has a low affinity to all the clusters is likely to be an anomaly. For example, if you have clustered the users of your website based on their behaviour, you can detect users with unusual behaviour, such as an unusual number of requests per second, and so on. Anomaly detection is particularly useful in detecting defects in manufacturing, or for fraud detection.</a:t>
            </a:r>
          </a:p>
          <a:p>
            <a:pPr>
              <a:lnSpc>
                <a:spcPct val="120000"/>
              </a:lnSpc>
            </a:pPr>
            <a:r>
              <a:rPr lang="en-GB" b="1" dirty="0"/>
              <a:t>For semi-supervised learning: </a:t>
            </a:r>
            <a:r>
              <a:rPr lang="en-GB" dirty="0"/>
              <a:t>if you only have a few labels, you could perform clustering and propagate the labels to all the instances in the same cluster. This can greatly increase the amount of labels available for a subsequent supervised learning algorithm, and thus improve its performance.</a:t>
            </a:r>
          </a:p>
          <a:p>
            <a:pPr>
              <a:lnSpc>
                <a:spcPct val="120000"/>
              </a:lnSpc>
            </a:pPr>
            <a:r>
              <a:rPr lang="en-GB" b="1" dirty="0"/>
              <a:t>For search engines: </a:t>
            </a:r>
            <a:r>
              <a:rPr lang="en-GB" dirty="0"/>
              <a:t>for example, some search engines let you search for images that are similar to a reference image. To build such a system, you would first apply a clustering algorithm to all the images in your database: similar images would end up in the same cluster. Then when a user provides a reference image, all you need to do is to find this image’s cluster using the trained clustering model, and you can then simply return all the images from this cluster.</a:t>
            </a:r>
          </a:p>
          <a:p>
            <a:pPr>
              <a:lnSpc>
                <a:spcPct val="120000"/>
              </a:lnSpc>
            </a:pPr>
            <a:r>
              <a:rPr lang="en-GB" b="1" dirty="0"/>
              <a:t>To segment an image: </a:t>
            </a:r>
            <a:r>
              <a:rPr lang="en-GB" dirty="0"/>
              <a:t>by clustering pixels according to their colour, then replacing each pixel’s colour with the mean colour of its cluster, it is possible to reduce the number of different colours in the image considerably. This technique is used in many object detection and tracking systems, as it makes it easier to detect the contour of each object.</a:t>
            </a:r>
          </a:p>
        </p:txBody>
      </p:sp>
    </p:spTree>
    <p:extLst>
      <p:ext uri="{BB962C8B-B14F-4D97-AF65-F5344CB8AC3E}">
        <p14:creationId xmlns:p14="http://schemas.microsoft.com/office/powerpoint/2010/main" val="1103514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51000">
              <a:srgbClr val="7030A0"/>
            </a:gs>
            <a:gs pos="83000">
              <a:srgbClr val="7030A0">
                <a:lumMod val="70000"/>
              </a:srgbClr>
            </a:gs>
            <a:gs pos="100000">
              <a:srgbClr val="7030A0">
                <a:lumMod val="91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289D34-849A-5B48-8316-6B511D1FE16C}"/>
              </a:ext>
            </a:extLst>
          </p:cNvPr>
          <p:cNvSpPr>
            <a:spLocks noGrp="1"/>
          </p:cNvSpPr>
          <p:nvPr>
            <p:ph type="subTitle" idx="1"/>
          </p:nvPr>
        </p:nvSpPr>
        <p:spPr>
          <a:xfrm>
            <a:off x="1524000" y="2601119"/>
            <a:ext cx="9144000" cy="1655762"/>
          </a:xfrm>
        </p:spPr>
        <p:txBody>
          <a:bodyPr>
            <a:normAutofit lnSpcReduction="10000"/>
          </a:bodyPr>
          <a:lstStyle/>
          <a:p>
            <a:r>
              <a:rPr lang="en-US" sz="5400" dirty="0">
                <a:solidFill>
                  <a:schemeClr val="bg1"/>
                </a:solidFill>
              </a:rPr>
              <a:t>Clustering</a:t>
            </a:r>
          </a:p>
          <a:p>
            <a:r>
              <a:rPr lang="en-US" sz="5400" dirty="0">
                <a:solidFill>
                  <a:schemeClr val="bg1"/>
                </a:solidFill>
              </a:rPr>
              <a:t>K-Means</a:t>
            </a:r>
          </a:p>
        </p:txBody>
      </p:sp>
    </p:spTree>
    <p:extLst>
      <p:ext uri="{BB962C8B-B14F-4D97-AF65-F5344CB8AC3E}">
        <p14:creationId xmlns:p14="http://schemas.microsoft.com/office/powerpoint/2010/main" val="2081967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p:txBody>
          <a:bodyPr>
            <a:normAutofit fontScale="90000"/>
          </a:bodyPr>
          <a:lstStyle/>
          <a:p>
            <a:r>
              <a:rPr lang="en-GB" b="1" dirty="0"/>
              <a:t>K-Means</a:t>
            </a:r>
          </a:p>
        </p:txBody>
      </p:sp>
      <p:pic>
        <p:nvPicPr>
          <p:cNvPr id="3" name="Picture 2">
            <a:extLst>
              <a:ext uri="{FF2B5EF4-FFF2-40B4-BE49-F238E27FC236}">
                <a16:creationId xmlns:a16="http://schemas.microsoft.com/office/drawing/2014/main" id="{D95ADBF8-59FE-9B46-87CA-5866D3949A35}"/>
              </a:ext>
            </a:extLst>
          </p:cNvPr>
          <p:cNvPicPr>
            <a:picLocks noChangeAspect="1"/>
          </p:cNvPicPr>
          <p:nvPr/>
        </p:nvPicPr>
        <p:blipFill>
          <a:blip r:embed="rId3"/>
          <a:stretch>
            <a:fillRect/>
          </a:stretch>
        </p:blipFill>
        <p:spPr>
          <a:xfrm>
            <a:off x="646176" y="1515267"/>
            <a:ext cx="10707624" cy="5159282"/>
          </a:xfrm>
          <a:prstGeom prst="rect">
            <a:avLst/>
          </a:prstGeom>
        </p:spPr>
      </p:pic>
    </p:spTree>
    <p:extLst>
      <p:ext uri="{BB962C8B-B14F-4D97-AF65-F5344CB8AC3E}">
        <p14:creationId xmlns:p14="http://schemas.microsoft.com/office/powerpoint/2010/main" val="582316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p:txBody>
          <a:bodyPr>
            <a:normAutofit fontScale="90000"/>
          </a:bodyPr>
          <a:lstStyle/>
          <a:p>
            <a:r>
              <a:rPr lang="en-GB" b="1" dirty="0"/>
              <a:t>K-Means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684233" y="1665547"/>
            <a:ext cx="10823534" cy="967925"/>
          </a:xfrm>
        </p:spPr>
        <p:txBody>
          <a:bodyPr>
            <a:normAutofit fontScale="85000" lnSpcReduction="20000"/>
          </a:bodyPr>
          <a:lstStyle/>
          <a:p>
            <a:pPr>
              <a:lnSpc>
                <a:spcPct val="120000"/>
              </a:lnSpc>
            </a:pPr>
            <a:r>
              <a:rPr lang="en-GB" dirty="0"/>
              <a:t>It will try to find each blob’s centre and assign each instance to the closest blob.</a:t>
            </a:r>
          </a:p>
          <a:p>
            <a:pPr>
              <a:lnSpc>
                <a:spcPct val="120000"/>
              </a:lnSpc>
            </a:pPr>
            <a:r>
              <a:rPr lang="en-GB" dirty="0"/>
              <a:t>Note that you have to specify the number of clusters k that the algorithm must find.</a:t>
            </a:r>
          </a:p>
        </p:txBody>
      </p:sp>
      <p:sp>
        <p:nvSpPr>
          <p:cNvPr id="3" name="Rectangle 2">
            <a:extLst>
              <a:ext uri="{FF2B5EF4-FFF2-40B4-BE49-F238E27FC236}">
                <a16:creationId xmlns:a16="http://schemas.microsoft.com/office/drawing/2014/main" id="{42AE97E3-F0CD-574F-BCD7-3765257947BD}"/>
              </a:ext>
            </a:extLst>
          </p:cNvPr>
          <p:cNvSpPr/>
          <p:nvPr/>
        </p:nvSpPr>
        <p:spPr>
          <a:xfrm>
            <a:off x="4239768" y="331094"/>
            <a:ext cx="7025640" cy="1200329"/>
          </a:xfrm>
          <a:prstGeom prst="rect">
            <a:avLst/>
          </a:prstGeom>
        </p:spPr>
        <p:txBody>
          <a:bodyPr wrap="square">
            <a:spAutoFit/>
          </a:bodyPr>
          <a:lstStyle/>
          <a:p>
            <a:r>
              <a:rPr lang="en-GB" dirty="0">
                <a:solidFill>
                  <a:srgbClr val="0A5287"/>
                </a:solidFill>
                <a:latin typeface="Monaco" pitchFamily="2" charset="77"/>
              </a:rPr>
              <a:t>from </a:t>
            </a:r>
            <a:r>
              <a:rPr lang="en-GB" dirty="0" err="1">
                <a:solidFill>
                  <a:srgbClr val="18C0FF"/>
                </a:solidFill>
                <a:latin typeface="Monaco" pitchFamily="2" charset="77"/>
              </a:rPr>
              <a:t>sklearn.cluster</a:t>
            </a:r>
            <a:r>
              <a:rPr lang="en-GB" dirty="0">
                <a:solidFill>
                  <a:srgbClr val="18C0FF"/>
                </a:solidFill>
                <a:latin typeface="Monaco" pitchFamily="2" charset="77"/>
              </a:rPr>
              <a:t> </a:t>
            </a:r>
            <a:r>
              <a:rPr lang="en-GB" dirty="0">
                <a:solidFill>
                  <a:srgbClr val="0A5287"/>
                </a:solidFill>
                <a:latin typeface="Monaco" pitchFamily="2" charset="77"/>
              </a:rPr>
              <a:t>import </a:t>
            </a:r>
            <a:r>
              <a:rPr lang="en-GB" dirty="0" err="1">
                <a:solidFill>
                  <a:srgbClr val="000075"/>
                </a:solidFill>
                <a:latin typeface="Monaco" pitchFamily="2" charset="77"/>
              </a:rPr>
              <a:t>KMeans</a:t>
            </a:r>
            <a:r>
              <a:rPr lang="en-GB" dirty="0">
                <a:solidFill>
                  <a:srgbClr val="000075"/>
                </a:solidFill>
                <a:latin typeface="Monaco" pitchFamily="2" charset="77"/>
              </a:rPr>
              <a:t> </a:t>
            </a:r>
          </a:p>
          <a:p>
            <a:r>
              <a:rPr lang="en-GB" dirty="0">
                <a:solidFill>
                  <a:srgbClr val="000075"/>
                </a:solidFill>
                <a:latin typeface="Monaco" pitchFamily="2" charset="77"/>
              </a:rPr>
              <a:t>k</a:t>
            </a:r>
            <a:r>
              <a:rPr lang="en-GB" dirty="0">
                <a:solidFill>
                  <a:srgbClr val="434343"/>
                </a:solidFill>
                <a:latin typeface="Monaco" pitchFamily="2" charset="77"/>
              </a:rPr>
              <a:t>=</a:t>
            </a:r>
            <a:r>
              <a:rPr lang="en-GB" dirty="0">
                <a:solidFill>
                  <a:srgbClr val="FC4F08"/>
                </a:solidFill>
                <a:latin typeface="Monaco" pitchFamily="2" charset="77"/>
              </a:rPr>
              <a:t>5</a:t>
            </a:r>
            <a:endParaRPr lang="en-GB" dirty="0">
              <a:solidFill>
                <a:srgbClr val="18C0FF"/>
              </a:solidFill>
              <a:latin typeface="Monaco" pitchFamily="2" charset="77"/>
            </a:endParaRPr>
          </a:p>
          <a:p>
            <a:r>
              <a:rPr lang="en-GB" dirty="0" err="1">
                <a:solidFill>
                  <a:srgbClr val="000075"/>
                </a:solidFill>
                <a:latin typeface="Monaco" pitchFamily="2" charset="77"/>
              </a:rPr>
              <a:t>kmeans</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KMeans</a:t>
            </a:r>
            <a:r>
              <a:rPr lang="en-GB" dirty="0">
                <a:solidFill>
                  <a:srgbClr val="000000"/>
                </a:solidFill>
                <a:latin typeface="Monaco" pitchFamily="2" charset="77"/>
              </a:rPr>
              <a:t>(</a:t>
            </a:r>
            <a:r>
              <a:rPr lang="en-GB" dirty="0" err="1">
                <a:solidFill>
                  <a:srgbClr val="000075"/>
                </a:solidFill>
                <a:latin typeface="Monaco" pitchFamily="2" charset="77"/>
              </a:rPr>
              <a:t>n_clusters</a:t>
            </a:r>
            <a:r>
              <a:rPr lang="en-GB" dirty="0">
                <a:solidFill>
                  <a:srgbClr val="434343"/>
                </a:solidFill>
                <a:latin typeface="Monaco" pitchFamily="2" charset="77"/>
              </a:rPr>
              <a:t>=</a:t>
            </a:r>
            <a:r>
              <a:rPr lang="en-GB" dirty="0">
                <a:solidFill>
                  <a:srgbClr val="000075"/>
                </a:solidFill>
                <a:latin typeface="Monaco" pitchFamily="2" charset="77"/>
              </a:rPr>
              <a:t>k</a:t>
            </a:r>
            <a:r>
              <a:rPr lang="en-GB" dirty="0">
                <a:solidFill>
                  <a:srgbClr val="000000"/>
                </a:solidFill>
                <a:latin typeface="Monaco" pitchFamily="2" charset="77"/>
              </a:rPr>
              <a:t>) </a:t>
            </a:r>
          </a:p>
          <a:p>
            <a:r>
              <a:rPr lang="en-GB" dirty="0" err="1">
                <a:solidFill>
                  <a:srgbClr val="000075"/>
                </a:solidFill>
                <a:latin typeface="Monaco" pitchFamily="2" charset="77"/>
              </a:rPr>
              <a:t>y_pred</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kmeans</a:t>
            </a:r>
            <a:r>
              <a:rPr lang="en-GB" dirty="0" err="1">
                <a:solidFill>
                  <a:srgbClr val="434343"/>
                </a:solidFill>
                <a:latin typeface="Monaco" pitchFamily="2" charset="77"/>
              </a:rPr>
              <a:t>.</a:t>
            </a:r>
            <a:r>
              <a:rPr lang="en-GB" dirty="0" err="1">
                <a:solidFill>
                  <a:srgbClr val="000075"/>
                </a:solidFill>
                <a:latin typeface="Monaco" pitchFamily="2" charset="77"/>
              </a:rPr>
              <a:t>fit_predict</a:t>
            </a:r>
            <a:r>
              <a:rPr lang="en-GB" dirty="0">
                <a:solidFill>
                  <a:srgbClr val="000000"/>
                </a:solidFill>
                <a:latin typeface="Monaco" pitchFamily="2" charset="77"/>
              </a:rPr>
              <a:t>(</a:t>
            </a:r>
            <a:r>
              <a:rPr lang="en-GB" dirty="0">
                <a:solidFill>
                  <a:srgbClr val="000075"/>
                </a:solidFill>
                <a:latin typeface="Monaco" pitchFamily="2" charset="77"/>
              </a:rPr>
              <a:t>X</a:t>
            </a:r>
            <a:r>
              <a:rPr lang="en-GB" dirty="0">
                <a:solidFill>
                  <a:srgbClr val="000000"/>
                </a:solidFill>
                <a:latin typeface="Monaco" pitchFamily="2" charset="77"/>
              </a:rPr>
              <a:t>)</a:t>
            </a:r>
            <a:endParaRPr lang="en-GB" dirty="0">
              <a:solidFill>
                <a:srgbClr val="000075"/>
              </a:solidFill>
              <a:effectLst/>
              <a:latin typeface="Monaco" pitchFamily="2" charset="77"/>
            </a:endParaRPr>
          </a:p>
        </p:txBody>
      </p:sp>
      <p:pic>
        <p:nvPicPr>
          <p:cNvPr id="4" name="Picture 3">
            <a:extLst>
              <a:ext uri="{FF2B5EF4-FFF2-40B4-BE49-F238E27FC236}">
                <a16:creationId xmlns:a16="http://schemas.microsoft.com/office/drawing/2014/main" id="{1511D840-4BB8-AE4B-99BF-49C56500BB42}"/>
              </a:ext>
            </a:extLst>
          </p:cNvPr>
          <p:cNvPicPr>
            <a:picLocks noChangeAspect="1"/>
          </p:cNvPicPr>
          <p:nvPr/>
        </p:nvPicPr>
        <p:blipFill>
          <a:blip r:embed="rId3"/>
          <a:stretch>
            <a:fillRect/>
          </a:stretch>
        </p:blipFill>
        <p:spPr>
          <a:xfrm>
            <a:off x="1550669" y="2682241"/>
            <a:ext cx="8731153" cy="4181116"/>
          </a:xfrm>
          <a:prstGeom prst="rect">
            <a:avLst/>
          </a:prstGeom>
        </p:spPr>
      </p:pic>
    </p:spTree>
    <p:extLst>
      <p:ext uri="{BB962C8B-B14F-4D97-AF65-F5344CB8AC3E}">
        <p14:creationId xmlns:p14="http://schemas.microsoft.com/office/powerpoint/2010/main" val="2941894156"/>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34362</TotalTime>
  <Words>2995</Words>
  <Application>Microsoft Macintosh PowerPoint</Application>
  <PresentationFormat>Widescreen</PresentationFormat>
  <Paragraphs>172</Paragraphs>
  <Slides>37</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Monaco</vt:lpstr>
      <vt:lpstr>Times</vt:lpstr>
      <vt:lpstr>Office Theme</vt:lpstr>
      <vt:lpstr>CSY3025 Artificial Intelligence Techniques</vt:lpstr>
      <vt:lpstr>PowerPoint Presentation</vt:lpstr>
      <vt:lpstr>Unsupervised Learning Techniques</vt:lpstr>
      <vt:lpstr>Classification versus Clustering</vt:lpstr>
      <vt:lpstr>PowerPoint Presentation</vt:lpstr>
      <vt:lpstr>Clustering</vt:lpstr>
      <vt:lpstr>PowerPoint Presentation</vt:lpstr>
      <vt:lpstr>K-Means</vt:lpstr>
      <vt:lpstr>K-Means</vt:lpstr>
      <vt:lpstr>K-Means</vt:lpstr>
      <vt:lpstr>K-Means</vt:lpstr>
      <vt:lpstr>Centroid Initialization Methods</vt:lpstr>
      <vt:lpstr>Finding the Optimal Number of Clusters</vt:lpstr>
      <vt:lpstr>Finding the Optimal Number of Clusters</vt:lpstr>
      <vt:lpstr>Finding the Optimal Number of Clusters</vt:lpstr>
      <vt:lpstr>PowerPoint Presentation</vt:lpstr>
      <vt:lpstr>DBSCAN - Density-based spatial clustering of applications with noise</vt:lpstr>
      <vt:lpstr>DBSCAN - Density-based spatial clustering of applications with noise</vt:lpstr>
      <vt:lpstr>Other clustering methods</vt:lpstr>
      <vt:lpstr>PowerPoint Presentation</vt:lpstr>
      <vt:lpstr>Using clustering for image segmentation</vt:lpstr>
      <vt:lpstr>Using Clustering for Semi-Supervised Learning</vt:lpstr>
      <vt:lpstr>Using Clustering for Semi-Supervised Learning</vt:lpstr>
      <vt:lpstr>Active Learning</vt:lpstr>
      <vt:lpstr>PowerPoint Presentation</vt:lpstr>
      <vt:lpstr>Gaussian Mixtures</vt:lpstr>
      <vt:lpstr>Gaussian distribution</vt:lpstr>
      <vt:lpstr>Gaussian distribution</vt:lpstr>
      <vt:lpstr>Gaussian distribution</vt:lpstr>
      <vt:lpstr>Gaussian Mixtures</vt:lpstr>
      <vt:lpstr>Gaussian Mixtures</vt:lpstr>
      <vt:lpstr>Gaussian Mixtures</vt:lpstr>
      <vt:lpstr>Gaussian Mixtures</vt:lpstr>
      <vt:lpstr>Choosing the covariance type</vt:lpstr>
      <vt:lpstr>GMM as Density Estimation</vt:lpstr>
      <vt:lpstr>GMM as Density Estimation</vt:lpstr>
      <vt:lpstr>GMM as Density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CSY3025 Artificial Intelligence Techniques</dc:title>
  <dc:creator>Mu Mu</dc:creator>
  <cp:lastModifiedBy>Mu Mu</cp:lastModifiedBy>
  <cp:revision>861</cp:revision>
  <dcterms:created xsi:type="dcterms:W3CDTF">2020-01-10T10:39:22Z</dcterms:created>
  <dcterms:modified xsi:type="dcterms:W3CDTF">2021-01-18T00:37:54Z</dcterms:modified>
</cp:coreProperties>
</file>